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ira Sans Bold Bold" panose="020B0604020202020204" charset="0"/>
      <p:regular r:id="rId21"/>
    </p:embeddedFont>
    <p:embeddedFont>
      <p:font typeface="Fira Sans Light" panose="020B0403050000020004" pitchFamily="34" charset="0"/>
      <p:regular r:id="rId22"/>
      <p:italic r:id="rId23"/>
    </p:embeddedFont>
    <p:embeddedFont>
      <p:font typeface="Fira Sans Light Bold" panose="020B0604020202020204" charset="0"/>
      <p:regular r:id="rId24"/>
    </p:embeddedFont>
    <p:embeddedFont>
      <p:font typeface="Fira Sans Medium" panose="020B0603050000020004" pitchFamily="34" charset="0"/>
      <p:regular r:id="rId25"/>
    </p:embeddedFont>
    <p:embeddedFont>
      <p:font typeface="Fira Sans Medium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svg"/><Relationship Id="rId7" Type="http://schemas.openxmlformats.org/officeDocument/2006/relationships/image" Target="../media/image5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svg"/><Relationship Id="rId7" Type="http://schemas.openxmlformats.org/officeDocument/2006/relationships/image" Target="../media/image5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uppro.univ-poitiers.fr/accueil/lalternance/#77Fpuf1AseajH8iytNlh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5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hyperlink" Target="https://uppro.univ-poitiers.fr/accueil/lalternance/le-contrat-de-professionnalisation/" TargetMode="External"/><Relationship Id="rId4" Type="http://schemas.openxmlformats.org/officeDocument/2006/relationships/image" Target="../media/image57.png"/><Relationship Id="rId9" Type="http://schemas.openxmlformats.org/officeDocument/2006/relationships/hyperlink" Target="https://uppro.univ-poitiers.fr/accueil/lalternance/le-contrat-de-professionnalisation/#9RJFcvbJgslG87SGsnwA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hyperlink" Target="https://uppro.univ-poitiers.fr/accueil/lalternance/le-contrat-de-professionnalisation/#9RJFcvbJgslG87SGsnwA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61.svg"/><Relationship Id="rId12" Type="http://schemas.openxmlformats.org/officeDocument/2006/relationships/image" Target="../media/image6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5" Type="http://schemas.openxmlformats.org/officeDocument/2006/relationships/image" Target="../media/image59.svg"/><Relationship Id="rId10" Type="http://schemas.openxmlformats.org/officeDocument/2006/relationships/hyperlink" Target="https://uppro.univ-poitiers.fr/accueil/lalternance/" TargetMode="External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.png"/><Relationship Id="rId2" Type="http://schemas.openxmlformats.org/officeDocument/2006/relationships/image" Target="../media/image3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4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svg"/><Relationship Id="rId5" Type="http://schemas.openxmlformats.org/officeDocument/2006/relationships/image" Target="../media/image28.sv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4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svg"/><Relationship Id="rId7" Type="http://schemas.openxmlformats.org/officeDocument/2006/relationships/image" Target="../media/image4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4352" y="3155567"/>
            <a:ext cx="10485865" cy="4756021"/>
            <a:chOff x="0" y="0"/>
            <a:chExt cx="13981154" cy="6341362"/>
          </a:xfrm>
        </p:grpSpPr>
        <p:sp>
          <p:nvSpPr>
            <p:cNvPr id="3" name="TextBox 3"/>
            <p:cNvSpPr txBox="1"/>
            <p:nvPr/>
          </p:nvSpPr>
          <p:spPr>
            <a:xfrm>
              <a:off x="0" y="4585798"/>
              <a:ext cx="13981154" cy="1678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144"/>
                </a:lnSpc>
              </a:pPr>
              <a:r>
                <a:rPr lang="en-US" sz="3674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Poursuivre ses études en </a:t>
              </a:r>
              <a:r>
                <a:rPr lang="en-US" sz="3674">
                  <a:solidFill>
                    <a:srgbClr val="000000"/>
                  </a:solidFill>
                  <a:latin typeface="Fira Sans Light Bold"/>
                  <a:ea typeface="Fira Sans Light Bold"/>
                  <a:cs typeface="Fira Sans Light Bold"/>
                  <a:sym typeface="Fira Sans Light Bold"/>
                </a:rPr>
                <a:t>alternance</a:t>
              </a:r>
            </a:p>
            <a:p>
              <a:pPr marL="0" lvl="0" indent="0" algn="just">
                <a:lnSpc>
                  <a:spcPts val="5144"/>
                </a:lnSpc>
                <a:spcBef>
                  <a:spcPct val="0"/>
                </a:spcBef>
              </a:pPr>
              <a:r>
                <a:rPr lang="en-US" sz="3674">
                  <a:solidFill>
                    <a:srgbClr val="000000"/>
                  </a:solidFill>
                  <a:latin typeface="Fira Sans Light Bold"/>
                  <a:ea typeface="Fira Sans Light Bold"/>
                  <a:cs typeface="Fira Sans Light Bold"/>
                  <a:sym typeface="Fira Sans Light Bold"/>
                </a:rPr>
                <a:t>à l'Université de Poitiers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72677"/>
              <a:ext cx="13981154" cy="2429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067"/>
                </a:lnSpc>
              </a:pPr>
              <a:r>
                <a:rPr lang="en-US" sz="6424" b="1" spc="192">
                  <a:solidFill>
                    <a:srgbClr val="B53734"/>
                  </a:solidFill>
                  <a:latin typeface="Fira Sans Bold Bold"/>
                  <a:ea typeface="Fira Sans Bold Bold"/>
                  <a:cs typeface="Fira Sans Bold Bold"/>
                  <a:sym typeface="Fira Sans Bold Bold"/>
                </a:rPr>
                <a:t>CONTRAT DE PROFESSIONNALISATION</a:t>
              </a:r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2738345" y="1195892"/>
            <a:ext cx="10918940" cy="9455310"/>
            <a:chOff x="0" y="0"/>
            <a:chExt cx="4282440" cy="3708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18590" r="-1859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4105179" y="8090781"/>
            <a:ext cx="4742962" cy="4392438"/>
            <a:chOff x="0" y="0"/>
            <a:chExt cx="5800804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00804" cy="5372100"/>
            </a:xfrm>
            <a:custGeom>
              <a:avLst/>
              <a:gdLst/>
              <a:ahLst/>
              <a:cxnLst/>
              <a:rect l="l" t="t" r="r" b="b"/>
              <a:pathLst>
                <a:path w="5800804" h="5372100">
                  <a:moveTo>
                    <a:pt x="4250134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250134" y="5372100"/>
                  </a:lnTo>
                  <a:lnTo>
                    <a:pt x="5800804" y="2686050"/>
                  </a:lnTo>
                  <a:lnTo>
                    <a:pt x="4250134" y="0"/>
                  </a:lnTo>
                  <a:close/>
                </a:path>
              </a:pathLst>
            </a:custGeom>
            <a:solidFill>
              <a:srgbClr val="A67F70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-3602767" y="-3778684"/>
            <a:ext cx="10210354" cy="6226137"/>
            <a:chOff x="0" y="0"/>
            <a:chExt cx="8809804" cy="5372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09803" cy="5372100"/>
            </a:xfrm>
            <a:custGeom>
              <a:avLst/>
              <a:gdLst/>
              <a:ahLst/>
              <a:cxnLst/>
              <a:rect l="l" t="t" r="r" b="b"/>
              <a:pathLst>
                <a:path w="8809803" h="5372100">
                  <a:moveTo>
                    <a:pt x="7259134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7259134" y="5372100"/>
                  </a:lnTo>
                  <a:lnTo>
                    <a:pt x="8809803" y="2686050"/>
                  </a:lnTo>
                  <a:lnTo>
                    <a:pt x="7259134" y="0"/>
                  </a:lnTo>
                  <a:close/>
                </a:path>
              </a:pathLst>
            </a:custGeom>
            <a:solidFill>
              <a:srgbClr val="B53734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3106062" y="336714"/>
            <a:ext cx="4686897" cy="1383972"/>
          </a:xfrm>
          <a:custGeom>
            <a:avLst/>
            <a:gdLst/>
            <a:ahLst/>
            <a:cxnLst/>
            <a:rect l="l" t="t" r="r" b="b"/>
            <a:pathLst>
              <a:path w="4686897" h="1383972">
                <a:moveTo>
                  <a:pt x="0" y="0"/>
                </a:moveTo>
                <a:lnTo>
                  <a:pt x="4686897" y="0"/>
                </a:lnTo>
                <a:lnTo>
                  <a:pt x="4686897" y="1383972"/>
                </a:lnTo>
                <a:lnTo>
                  <a:pt x="0" y="13839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555">
        <p:fade/>
      </p:transition>
    </mc:Choice>
    <mc:Fallback>
      <p:transition spd="med" advTm="5555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99714" y="1118619"/>
            <a:ext cx="13458174" cy="9168381"/>
          </a:xfrm>
          <a:custGeom>
            <a:avLst/>
            <a:gdLst/>
            <a:ahLst/>
            <a:cxnLst/>
            <a:rect l="l" t="t" r="r" b="b"/>
            <a:pathLst>
              <a:path w="13458174" h="9168381">
                <a:moveTo>
                  <a:pt x="0" y="0"/>
                </a:moveTo>
                <a:lnTo>
                  <a:pt x="13458173" y="0"/>
                </a:lnTo>
                <a:lnTo>
                  <a:pt x="13458173" y="9168381"/>
                </a:lnTo>
                <a:lnTo>
                  <a:pt x="0" y="91683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5401" y="5370338"/>
            <a:ext cx="2236011" cy="440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4"/>
              </a:lnSpc>
              <a:spcBef>
                <a:spcPct val="0"/>
              </a:spcBef>
            </a:pPr>
            <a:r>
              <a:rPr lang="en-US" sz="2524">
                <a:solidFill>
                  <a:srgbClr val="FFB923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JAUNE</a:t>
            </a:r>
            <a:r>
              <a:rPr lang="en-US" sz="2524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 = COURS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5401" y="7734746"/>
            <a:ext cx="2236011" cy="88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4"/>
              </a:lnSpc>
              <a:spcBef>
                <a:spcPct val="0"/>
              </a:spcBef>
            </a:pPr>
            <a:r>
              <a:rPr lang="en-US" sz="2524">
                <a:solidFill>
                  <a:srgbClr val="1836B2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BLEU</a:t>
            </a:r>
            <a:r>
              <a:rPr lang="en-US" sz="2524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 = ENTREPRISE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45920" y="255102"/>
            <a:ext cx="4596160" cy="648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77"/>
              </a:lnSpc>
              <a:spcBef>
                <a:spcPct val="0"/>
              </a:spcBef>
            </a:pPr>
            <a:r>
              <a:rPr lang="en-US" sz="4525" b="1">
                <a:solidFill>
                  <a:srgbClr val="B53734"/>
                </a:solidFill>
                <a:latin typeface="Fira Sans Medium Bold"/>
                <a:ea typeface="Fira Sans Medium Bold"/>
                <a:cs typeface="Fira Sans Medium Bold"/>
                <a:sym typeface="Fira Sans Medium Bold"/>
              </a:rPr>
              <a:t>Calendrier type 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16">
        <p:fade/>
      </p:transition>
    </mc:Choice>
    <mc:Fallback>
      <p:transition spd="med" advTm="10016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00147" y="1305454"/>
            <a:ext cx="15418963" cy="8981546"/>
          </a:xfrm>
          <a:custGeom>
            <a:avLst/>
            <a:gdLst/>
            <a:ahLst/>
            <a:cxnLst/>
            <a:rect l="l" t="t" r="r" b="b"/>
            <a:pathLst>
              <a:path w="15418963" h="8981546">
                <a:moveTo>
                  <a:pt x="0" y="0"/>
                </a:moveTo>
                <a:lnTo>
                  <a:pt x="15418963" y="0"/>
                </a:lnTo>
                <a:lnTo>
                  <a:pt x="15418963" y="8981546"/>
                </a:lnTo>
                <a:lnTo>
                  <a:pt x="0" y="89815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5401" y="5370338"/>
            <a:ext cx="2236011" cy="440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4"/>
              </a:lnSpc>
              <a:spcBef>
                <a:spcPct val="0"/>
              </a:spcBef>
            </a:pPr>
            <a:r>
              <a:rPr lang="en-US" sz="2524">
                <a:solidFill>
                  <a:srgbClr val="FFB923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JAUNE</a:t>
            </a:r>
            <a:r>
              <a:rPr lang="en-US" sz="2524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 = COURS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5401" y="7734746"/>
            <a:ext cx="2236011" cy="88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4"/>
              </a:lnSpc>
              <a:spcBef>
                <a:spcPct val="0"/>
              </a:spcBef>
            </a:pPr>
            <a:r>
              <a:rPr lang="en-US" sz="2524">
                <a:solidFill>
                  <a:srgbClr val="1836B2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BLEU</a:t>
            </a:r>
            <a:r>
              <a:rPr lang="en-US" sz="2524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 = ENTREPRISE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45920" y="255102"/>
            <a:ext cx="4596160" cy="648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77"/>
              </a:lnSpc>
              <a:spcBef>
                <a:spcPct val="0"/>
              </a:spcBef>
            </a:pPr>
            <a:r>
              <a:rPr lang="en-US" sz="4525" b="1">
                <a:solidFill>
                  <a:srgbClr val="B53734"/>
                </a:solidFill>
                <a:latin typeface="Fira Sans Medium Bold"/>
                <a:ea typeface="Fira Sans Medium Bold"/>
                <a:cs typeface="Fira Sans Medium Bold"/>
                <a:sym typeface="Fira Sans Medium Bold"/>
              </a:rPr>
              <a:t>Calendrier type 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674">
        <p:fade/>
      </p:transition>
    </mc:Choice>
    <mc:Fallback>
      <p:transition spd="med" advTm="10674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78678" y="1028700"/>
            <a:ext cx="508836" cy="543493"/>
            <a:chOff x="0" y="0"/>
            <a:chExt cx="556051" cy="5939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051" cy="593924"/>
            </a:xfrm>
            <a:custGeom>
              <a:avLst/>
              <a:gdLst/>
              <a:ahLst/>
              <a:cxnLst/>
              <a:rect l="l" t="t" r="r" b="b"/>
              <a:pathLst>
                <a:path w="556051" h="593924">
                  <a:moveTo>
                    <a:pt x="431591" y="59690"/>
                  </a:moveTo>
                  <a:cubicBezTo>
                    <a:pt x="467151" y="59690"/>
                    <a:pt x="496361" y="88900"/>
                    <a:pt x="496361" y="124460"/>
                  </a:cubicBezTo>
                  <a:lnTo>
                    <a:pt x="496361" y="469464"/>
                  </a:lnTo>
                  <a:cubicBezTo>
                    <a:pt x="496361" y="505024"/>
                    <a:pt x="467151" y="534234"/>
                    <a:pt x="431591" y="534234"/>
                  </a:cubicBezTo>
                  <a:lnTo>
                    <a:pt x="124460" y="534234"/>
                  </a:lnTo>
                  <a:cubicBezTo>
                    <a:pt x="88900" y="534234"/>
                    <a:pt x="59690" y="505024"/>
                    <a:pt x="59690" y="4694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31591" y="59690"/>
                  </a:lnTo>
                  <a:moveTo>
                    <a:pt x="4315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69464"/>
                  </a:lnTo>
                  <a:cubicBezTo>
                    <a:pt x="0" y="538044"/>
                    <a:pt x="55880" y="593924"/>
                    <a:pt x="124460" y="593924"/>
                  </a:cubicBezTo>
                  <a:lnTo>
                    <a:pt x="431591" y="593924"/>
                  </a:lnTo>
                  <a:cubicBezTo>
                    <a:pt x="500171" y="593924"/>
                    <a:pt x="556051" y="538044"/>
                    <a:pt x="556051" y="469464"/>
                  </a:cubicBezTo>
                  <a:lnTo>
                    <a:pt x="556051" y="124460"/>
                  </a:lnTo>
                  <a:cubicBezTo>
                    <a:pt x="556051" y="55880"/>
                    <a:pt x="500171" y="0"/>
                    <a:pt x="4315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4790415" y="-446411"/>
            <a:ext cx="13497585" cy="791631"/>
          </a:xfrm>
          <a:prstGeom prst="rect">
            <a:avLst/>
          </a:prstGeom>
          <a:solidFill>
            <a:srgbClr val="A67F70"/>
          </a:solidFill>
        </p:spPr>
      </p:sp>
      <p:sp>
        <p:nvSpPr>
          <p:cNvPr id="5" name="Freeform 5"/>
          <p:cNvSpPr/>
          <p:nvPr/>
        </p:nvSpPr>
        <p:spPr>
          <a:xfrm flipH="1" flipV="1">
            <a:off x="0" y="-1169840"/>
            <a:ext cx="5660104" cy="3231734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5660104" y="3231734"/>
                </a:moveTo>
                <a:lnTo>
                  <a:pt x="0" y="3231734"/>
                </a:lnTo>
                <a:lnTo>
                  <a:pt x="0" y="0"/>
                </a:lnTo>
                <a:lnTo>
                  <a:pt x="5660104" y="0"/>
                </a:lnTo>
                <a:lnTo>
                  <a:pt x="5660104" y="32317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04285" y="2901794"/>
            <a:ext cx="5412428" cy="1645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7"/>
              </a:lnSpc>
            </a:pPr>
            <a:r>
              <a:rPr lang="en-US" sz="5825" b="1">
                <a:solidFill>
                  <a:srgbClr val="B53734"/>
                </a:solidFill>
                <a:latin typeface="Fira Sans Medium Bold"/>
                <a:ea typeface="Fira Sans Medium Bold"/>
                <a:cs typeface="Fira Sans Medium Bold"/>
                <a:sym typeface="Fira Sans Medium Bold"/>
              </a:rPr>
              <a:t>Avantages</a:t>
            </a:r>
          </a:p>
          <a:p>
            <a:pPr marL="0" lvl="0" indent="0" algn="l">
              <a:lnSpc>
                <a:spcPts val="6407"/>
              </a:lnSpc>
              <a:spcBef>
                <a:spcPct val="0"/>
              </a:spcBef>
            </a:pPr>
            <a:r>
              <a:rPr lang="en-US" sz="5825" b="1">
                <a:solidFill>
                  <a:srgbClr val="B53734"/>
                </a:solidFill>
                <a:latin typeface="Fira Sans Medium Bold"/>
                <a:ea typeface="Fira Sans Medium Bold"/>
                <a:cs typeface="Fira Sans Medium Bold"/>
                <a:sym typeface="Fira Sans Medium Bold"/>
              </a:rPr>
              <a:t>pour l'alternant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02168" y="2609986"/>
            <a:ext cx="895713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Exonération CVEC/droits d'inscription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02168" y="1150963"/>
            <a:ext cx="826644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Rémunération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02168" y="4169571"/>
            <a:ext cx="826644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Formation pro vivante + efficace</a:t>
            </a:r>
          </a:p>
        </p:txBody>
      </p:sp>
      <p:sp>
        <p:nvSpPr>
          <p:cNvPr id="10" name="Freeform 10"/>
          <p:cNvSpPr/>
          <p:nvPr/>
        </p:nvSpPr>
        <p:spPr>
          <a:xfrm>
            <a:off x="7158547" y="1083321"/>
            <a:ext cx="717948" cy="717948"/>
          </a:xfrm>
          <a:custGeom>
            <a:avLst/>
            <a:gdLst/>
            <a:ahLst/>
            <a:cxnLst/>
            <a:rect l="l" t="t" r="r" b="b"/>
            <a:pathLst>
              <a:path w="717948" h="717948">
                <a:moveTo>
                  <a:pt x="0" y="0"/>
                </a:moveTo>
                <a:lnTo>
                  <a:pt x="717948" y="0"/>
                </a:lnTo>
                <a:lnTo>
                  <a:pt x="717948" y="717948"/>
                </a:lnTo>
                <a:lnTo>
                  <a:pt x="0" y="7179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158547" y="2539370"/>
            <a:ext cx="717948" cy="717948"/>
          </a:xfrm>
          <a:custGeom>
            <a:avLst/>
            <a:gdLst/>
            <a:ahLst/>
            <a:cxnLst/>
            <a:rect l="l" t="t" r="r" b="b"/>
            <a:pathLst>
              <a:path w="717948" h="717948">
                <a:moveTo>
                  <a:pt x="0" y="0"/>
                </a:moveTo>
                <a:lnTo>
                  <a:pt x="717948" y="0"/>
                </a:lnTo>
                <a:lnTo>
                  <a:pt x="717948" y="717948"/>
                </a:lnTo>
                <a:lnTo>
                  <a:pt x="0" y="7179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302168" y="5681803"/>
            <a:ext cx="826644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Diplôme + expérience pro (CV)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02168" y="7194035"/>
            <a:ext cx="826644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Insertion pro facilitée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02168" y="8706267"/>
            <a:ext cx="826644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Aides financières</a:t>
            </a:r>
          </a:p>
        </p:txBody>
      </p:sp>
      <p:sp>
        <p:nvSpPr>
          <p:cNvPr id="15" name="Freeform 15"/>
          <p:cNvSpPr/>
          <p:nvPr/>
        </p:nvSpPr>
        <p:spPr>
          <a:xfrm>
            <a:off x="7158547" y="4047893"/>
            <a:ext cx="717948" cy="717948"/>
          </a:xfrm>
          <a:custGeom>
            <a:avLst/>
            <a:gdLst/>
            <a:ahLst/>
            <a:cxnLst/>
            <a:rect l="l" t="t" r="r" b="b"/>
            <a:pathLst>
              <a:path w="717948" h="717948">
                <a:moveTo>
                  <a:pt x="0" y="0"/>
                </a:moveTo>
                <a:lnTo>
                  <a:pt x="717948" y="0"/>
                </a:lnTo>
                <a:lnTo>
                  <a:pt x="717948" y="717948"/>
                </a:lnTo>
                <a:lnTo>
                  <a:pt x="0" y="7179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158547" y="5556416"/>
            <a:ext cx="717948" cy="717948"/>
          </a:xfrm>
          <a:custGeom>
            <a:avLst/>
            <a:gdLst/>
            <a:ahLst/>
            <a:cxnLst/>
            <a:rect l="l" t="t" r="r" b="b"/>
            <a:pathLst>
              <a:path w="717948" h="717948">
                <a:moveTo>
                  <a:pt x="0" y="0"/>
                </a:moveTo>
                <a:lnTo>
                  <a:pt x="717948" y="0"/>
                </a:lnTo>
                <a:lnTo>
                  <a:pt x="717948" y="717948"/>
                </a:lnTo>
                <a:lnTo>
                  <a:pt x="0" y="7179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158547" y="7064939"/>
            <a:ext cx="717948" cy="717948"/>
          </a:xfrm>
          <a:custGeom>
            <a:avLst/>
            <a:gdLst/>
            <a:ahLst/>
            <a:cxnLst/>
            <a:rect l="l" t="t" r="r" b="b"/>
            <a:pathLst>
              <a:path w="717948" h="717948">
                <a:moveTo>
                  <a:pt x="0" y="0"/>
                </a:moveTo>
                <a:lnTo>
                  <a:pt x="717948" y="0"/>
                </a:lnTo>
                <a:lnTo>
                  <a:pt x="717948" y="717949"/>
                </a:lnTo>
                <a:lnTo>
                  <a:pt x="0" y="7179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158547" y="8573463"/>
            <a:ext cx="717948" cy="717948"/>
          </a:xfrm>
          <a:custGeom>
            <a:avLst/>
            <a:gdLst/>
            <a:ahLst/>
            <a:cxnLst/>
            <a:rect l="l" t="t" r="r" b="b"/>
            <a:pathLst>
              <a:path w="717948" h="717948">
                <a:moveTo>
                  <a:pt x="0" y="0"/>
                </a:moveTo>
                <a:lnTo>
                  <a:pt x="717948" y="0"/>
                </a:lnTo>
                <a:lnTo>
                  <a:pt x="717948" y="717948"/>
                </a:lnTo>
                <a:lnTo>
                  <a:pt x="0" y="7179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200">
        <p:fade/>
      </p:transition>
    </mc:Choice>
    <mc:Fallback>
      <p:transition spd="med" advTm="102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90415" y="-446411"/>
            <a:ext cx="13497585" cy="791631"/>
          </a:xfrm>
          <a:prstGeom prst="rect">
            <a:avLst/>
          </a:prstGeom>
          <a:solidFill>
            <a:srgbClr val="A67F70"/>
          </a:solidFill>
        </p:spPr>
      </p:sp>
      <p:sp>
        <p:nvSpPr>
          <p:cNvPr id="3" name="Freeform 3"/>
          <p:cNvSpPr/>
          <p:nvPr/>
        </p:nvSpPr>
        <p:spPr>
          <a:xfrm flipH="1" flipV="1">
            <a:off x="0" y="-1169840"/>
            <a:ext cx="5660104" cy="3231734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5660104" y="3231734"/>
                </a:moveTo>
                <a:lnTo>
                  <a:pt x="0" y="3231734"/>
                </a:lnTo>
                <a:lnTo>
                  <a:pt x="0" y="0"/>
                </a:lnTo>
                <a:lnTo>
                  <a:pt x="5660104" y="0"/>
                </a:lnTo>
                <a:lnTo>
                  <a:pt x="5660104" y="32317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55445" y="2811453"/>
            <a:ext cx="5747308" cy="1645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7"/>
              </a:lnSpc>
            </a:pPr>
            <a:r>
              <a:rPr lang="en-US" sz="5825" b="1">
                <a:solidFill>
                  <a:srgbClr val="B53734"/>
                </a:solidFill>
                <a:latin typeface="Fira Sans Medium Bold"/>
                <a:ea typeface="Fira Sans Medium Bold"/>
                <a:cs typeface="Fira Sans Medium Bold"/>
                <a:sym typeface="Fira Sans Medium Bold"/>
              </a:rPr>
              <a:t>Avantages</a:t>
            </a:r>
          </a:p>
          <a:p>
            <a:pPr marL="0" lvl="0" indent="0" algn="l">
              <a:lnSpc>
                <a:spcPts val="6407"/>
              </a:lnSpc>
              <a:spcBef>
                <a:spcPct val="0"/>
              </a:spcBef>
            </a:pPr>
            <a:r>
              <a:rPr lang="en-US" sz="5825" b="1">
                <a:solidFill>
                  <a:srgbClr val="B53734"/>
                </a:solidFill>
                <a:latin typeface="Fira Sans Medium Bold"/>
                <a:ea typeface="Fira Sans Medium Bold"/>
                <a:cs typeface="Fira Sans Medium Bold"/>
                <a:sym typeface="Fira Sans Medium Bold"/>
              </a:rPr>
              <a:t>pour l'entreprise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06895" y="2982838"/>
            <a:ext cx="8266443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Mobilisation cotisations à la formation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42534" y="979413"/>
            <a:ext cx="8266443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Financement intégral/partiel de la formation par OPCO</a:t>
            </a:r>
          </a:p>
        </p:txBody>
      </p:sp>
      <p:sp>
        <p:nvSpPr>
          <p:cNvPr id="7" name="Freeform 7"/>
          <p:cNvSpPr/>
          <p:nvPr/>
        </p:nvSpPr>
        <p:spPr>
          <a:xfrm>
            <a:off x="7452825" y="1350689"/>
            <a:ext cx="717948" cy="717948"/>
          </a:xfrm>
          <a:custGeom>
            <a:avLst/>
            <a:gdLst/>
            <a:ahLst/>
            <a:cxnLst/>
            <a:rect l="l" t="t" r="r" b="b"/>
            <a:pathLst>
              <a:path w="717948" h="717948">
                <a:moveTo>
                  <a:pt x="0" y="0"/>
                </a:moveTo>
                <a:lnTo>
                  <a:pt x="717948" y="0"/>
                </a:lnTo>
                <a:lnTo>
                  <a:pt x="717948" y="717948"/>
                </a:lnTo>
                <a:lnTo>
                  <a:pt x="0" y="7179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452825" y="3354114"/>
            <a:ext cx="717948" cy="717948"/>
          </a:xfrm>
          <a:custGeom>
            <a:avLst/>
            <a:gdLst/>
            <a:ahLst/>
            <a:cxnLst/>
            <a:rect l="l" t="t" r="r" b="b"/>
            <a:pathLst>
              <a:path w="717948" h="717948">
                <a:moveTo>
                  <a:pt x="0" y="0"/>
                </a:moveTo>
                <a:lnTo>
                  <a:pt x="717948" y="0"/>
                </a:lnTo>
                <a:lnTo>
                  <a:pt x="717948" y="717948"/>
                </a:lnTo>
                <a:lnTo>
                  <a:pt x="0" y="7179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563430" y="4986263"/>
            <a:ext cx="8266443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Possibilité de CDD/CDI à l’issue du contrat d’alternance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06895" y="7104386"/>
            <a:ext cx="826644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Regard neuf sur entreprise</a:t>
            </a:r>
          </a:p>
        </p:txBody>
      </p:sp>
      <p:sp>
        <p:nvSpPr>
          <p:cNvPr id="11" name="Freeform 11"/>
          <p:cNvSpPr/>
          <p:nvPr/>
        </p:nvSpPr>
        <p:spPr>
          <a:xfrm>
            <a:off x="7430257" y="5357539"/>
            <a:ext cx="717948" cy="717948"/>
          </a:xfrm>
          <a:custGeom>
            <a:avLst/>
            <a:gdLst/>
            <a:ahLst/>
            <a:cxnLst/>
            <a:rect l="l" t="t" r="r" b="b"/>
            <a:pathLst>
              <a:path w="717948" h="717948">
                <a:moveTo>
                  <a:pt x="0" y="0"/>
                </a:moveTo>
                <a:lnTo>
                  <a:pt x="717948" y="0"/>
                </a:lnTo>
                <a:lnTo>
                  <a:pt x="717948" y="717948"/>
                </a:lnTo>
                <a:lnTo>
                  <a:pt x="0" y="7179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452825" y="7065888"/>
            <a:ext cx="717948" cy="717948"/>
          </a:xfrm>
          <a:custGeom>
            <a:avLst/>
            <a:gdLst/>
            <a:ahLst/>
            <a:cxnLst/>
            <a:rect l="l" t="t" r="r" b="b"/>
            <a:pathLst>
              <a:path w="717948" h="717948">
                <a:moveTo>
                  <a:pt x="0" y="0"/>
                </a:moveTo>
                <a:lnTo>
                  <a:pt x="717948" y="0"/>
                </a:lnTo>
                <a:lnTo>
                  <a:pt x="717948" y="717948"/>
                </a:lnTo>
                <a:lnTo>
                  <a:pt x="0" y="7179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573879" y="8407545"/>
            <a:ext cx="900945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Apport de connaissances actualisées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7430257" y="8369047"/>
            <a:ext cx="717948" cy="717948"/>
          </a:xfrm>
          <a:custGeom>
            <a:avLst/>
            <a:gdLst/>
            <a:ahLst/>
            <a:cxnLst/>
            <a:rect l="l" t="t" r="r" b="b"/>
            <a:pathLst>
              <a:path w="717948" h="717948">
                <a:moveTo>
                  <a:pt x="0" y="0"/>
                </a:moveTo>
                <a:lnTo>
                  <a:pt x="717948" y="0"/>
                </a:lnTo>
                <a:lnTo>
                  <a:pt x="717948" y="717948"/>
                </a:lnTo>
                <a:lnTo>
                  <a:pt x="0" y="7179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860">
        <p:fade/>
      </p:transition>
    </mc:Choice>
    <mc:Fallback>
      <p:transition spd="med" advTm="1086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45659" y="1028700"/>
            <a:ext cx="508836" cy="543493"/>
            <a:chOff x="0" y="0"/>
            <a:chExt cx="556051" cy="5939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051" cy="593924"/>
            </a:xfrm>
            <a:custGeom>
              <a:avLst/>
              <a:gdLst/>
              <a:ahLst/>
              <a:cxnLst/>
              <a:rect l="l" t="t" r="r" b="b"/>
              <a:pathLst>
                <a:path w="556051" h="593924">
                  <a:moveTo>
                    <a:pt x="431591" y="59690"/>
                  </a:moveTo>
                  <a:cubicBezTo>
                    <a:pt x="467151" y="59690"/>
                    <a:pt x="496361" y="88900"/>
                    <a:pt x="496361" y="124460"/>
                  </a:cubicBezTo>
                  <a:lnTo>
                    <a:pt x="496361" y="469464"/>
                  </a:lnTo>
                  <a:cubicBezTo>
                    <a:pt x="496361" y="505024"/>
                    <a:pt x="467151" y="534234"/>
                    <a:pt x="431591" y="534234"/>
                  </a:cubicBezTo>
                  <a:lnTo>
                    <a:pt x="124460" y="534234"/>
                  </a:lnTo>
                  <a:cubicBezTo>
                    <a:pt x="88900" y="534234"/>
                    <a:pt x="59690" y="505024"/>
                    <a:pt x="59690" y="4694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31591" y="59690"/>
                  </a:lnTo>
                  <a:moveTo>
                    <a:pt x="4315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69464"/>
                  </a:lnTo>
                  <a:cubicBezTo>
                    <a:pt x="0" y="538044"/>
                    <a:pt x="55880" y="593924"/>
                    <a:pt x="124460" y="593924"/>
                  </a:cubicBezTo>
                  <a:lnTo>
                    <a:pt x="431591" y="593924"/>
                  </a:lnTo>
                  <a:cubicBezTo>
                    <a:pt x="500171" y="593924"/>
                    <a:pt x="556051" y="538044"/>
                    <a:pt x="556051" y="469464"/>
                  </a:cubicBezTo>
                  <a:lnTo>
                    <a:pt x="556051" y="124460"/>
                  </a:lnTo>
                  <a:cubicBezTo>
                    <a:pt x="556051" y="55880"/>
                    <a:pt x="500171" y="0"/>
                    <a:pt x="4315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4790415" y="-446411"/>
            <a:ext cx="13497585" cy="791631"/>
          </a:xfrm>
          <a:prstGeom prst="rect">
            <a:avLst/>
          </a:prstGeom>
          <a:solidFill>
            <a:srgbClr val="A67F70"/>
          </a:solidFill>
        </p:spPr>
      </p:sp>
      <p:sp>
        <p:nvSpPr>
          <p:cNvPr id="5" name="Freeform 5"/>
          <p:cNvSpPr/>
          <p:nvPr/>
        </p:nvSpPr>
        <p:spPr>
          <a:xfrm flipH="1" flipV="1">
            <a:off x="0" y="-1169840"/>
            <a:ext cx="5660104" cy="3231734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5660104" y="3231734"/>
                </a:moveTo>
                <a:lnTo>
                  <a:pt x="0" y="3231734"/>
                </a:lnTo>
                <a:lnTo>
                  <a:pt x="0" y="0"/>
                </a:lnTo>
                <a:lnTo>
                  <a:pt x="5660104" y="0"/>
                </a:lnTo>
                <a:lnTo>
                  <a:pt x="5660104" y="32317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334085" y="4604799"/>
            <a:ext cx="3925215" cy="4632028"/>
          </a:xfrm>
          <a:custGeom>
            <a:avLst/>
            <a:gdLst/>
            <a:ahLst/>
            <a:cxnLst/>
            <a:rect l="l" t="t" r="r" b="b"/>
            <a:pathLst>
              <a:path w="3925215" h="4632028">
                <a:moveTo>
                  <a:pt x="0" y="0"/>
                </a:moveTo>
                <a:lnTo>
                  <a:pt x="3925215" y="0"/>
                </a:lnTo>
                <a:lnTo>
                  <a:pt x="3925215" y="4632029"/>
                </a:lnTo>
                <a:lnTo>
                  <a:pt x="0" y="46320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3647591"/>
            <a:ext cx="5687295" cy="1381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70"/>
              </a:lnSpc>
              <a:spcBef>
                <a:spcPct val="0"/>
              </a:spcBef>
            </a:pPr>
            <a:r>
              <a:rPr lang="en-US" sz="4882">
                <a:solidFill>
                  <a:srgbClr val="B5373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Ressources UP&amp;PRO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03616" y="1329073"/>
            <a:ext cx="7155684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Consultez la rubrique Alternance sur notre site internet et retrouvez divers supports pour vous accompagner dans vos recherches</a:t>
            </a:r>
          </a:p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000000"/>
              </a:solidFill>
              <a:latin typeface="Fira Sans Light Bold"/>
              <a:ea typeface="Fira Sans Light Bold"/>
              <a:cs typeface="Fira Sans Light Bold"/>
              <a:sym typeface="Fira Sans Ligh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5497651"/>
            <a:ext cx="8115300" cy="11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latin typeface="Fira Sans Light Bold"/>
                <a:ea typeface="Fira Sans Light Bold"/>
                <a:cs typeface="Fira Sans Light Bold"/>
                <a:sym typeface="Fira Sans Light Bold"/>
              </a:rPr>
              <a:t>-&gt; </a:t>
            </a:r>
            <a:r>
              <a:rPr lang="en-US" sz="3399" u="sng" dirty="0">
                <a:latin typeface="Fira Sans Light Bold"/>
                <a:ea typeface="Fira Sans Light Bold"/>
                <a:cs typeface="Fira Sans Light Bold"/>
                <a:sym typeface="Fira Sans Light Bold"/>
                <a:hlinkClick r:id="rId5" tooltip="https://uppro.univ-poitiers.fr/accueil/lalternance/le-contrat-de-professionnalisa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</a:t>
            </a:r>
            <a:r>
              <a:rPr lang="en-US" sz="3399" u="sng" dirty="0" err="1">
                <a:latin typeface="Fira Sans Light Bold"/>
                <a:ea typeface="Fira Sans Light Bold"/>
                <a:cs typeface="Fira Sans Light Bold"/>
                <a:sym typeface="Fira Sans Light Bold"/>
                <a:hlinkClick r:id="rId5" tooltip="https://uppro.univ-poitiers.fr/accueil/lalternance/le-contrat-de-professionnalisa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contrat</a:t>
            </a:r>
            <a:r>
              <a:rPr lang="en-US" sz="3399" u="sng" dirty="0">
                <a:latin typeface="Fira Sans Light Bold"/>
                <a:ea typeface="Fira Sans Light Bold"/>
                <a:cs typeface="Fira Sans Light Bold"/>
                <a:sym typeface="Fira Sans Light Bold"/>
                <a:hlinkClick r:id="rId5" tooltip="https://uppro.univ-poitiers.fr/accueil/lalternance/le-contrat-de-professionnalisa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sz="3399" u="sng" dirty="0" err="1">
                <a:latin typeface="Fira Sans Light Bold"/>
                <a:ea typeface="Fira Sans Light Bold"/>
                <a:cs typeface="Fira Sans Light Bold"/>
                <a:sym typeface="Fira Sans Light Bold"/>
                <a:hlinkClick r:id="rId5" tooltip="https://uppro.univ-poitiers.fr/accueil/lalternance/le-contrat-de-professionnalisa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professionnalisation</a:t>
            </a:r>
            <a:r>
              <a:rPr lang="en-US" sz="3399" u="sng" dirty="0">
                <a:latin typeface="Fira Sans Light Bold"/>
                <a:ea typeface="Fira Sans Light Bold"/>
                <a:cs typeface="Fira Sans Light Bold"/>
                <a:sym typeface="Fira Sans Light Bold"/>
                <a:hlinkClick r:id="rId5" tooltip="https://uppro.univ-poitiers.fr/accueil/lalternance/le-contrat-de-professionnalisa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endParaRPr lang="en-US" sz="3399" u="sng" dirty="0">
              <a:solidFill>
                <a:srgbClr val="0000FF"/>
              </a:solidFill>
              <a:latin typeface="Fira Sans Light Bold"/>
              <a:ea typeface="Fira Sans Light Bold"/>
              <a:cs typeface="Fira Sans Light Bold"/>
              <a:sym typeface="Fira Sans Light Bold"/>
              <a:hlinkClick r:id="rId5" tooltip="https://uppro.univ-poitiers.fr/accueil/lalternance/le-contrat-de-professionnalisation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447969" y="1572193"/>
            <a:ext cx="1024553" cy="681793"/>
          </a:xfrm>
          <a:custGeom>
            <a:avLst/>
            <a:gdLst/>
            <a:ahLst/>
            <a:cxnLst/>
            <a:rect l="l" t="t" r="r" b="b"/>
            <a:pathLst>
              <a:path w="1024553" h="681793">
                <a:moveTo>
                  <a:pt x="0" y="0"/>
                </a:moveTo>
                <a:lnTo>
                  <a:pt x="1024553" y="0"/>
                </a:lnTo>
                <a:lnTo>
                  <a:pt x="1024553" y="681793"/>
                </a:lnTo>
                <a:lnTo>
                  <a:pt x="0" y="681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6611441"/>
            <a:ext cx="8115300" cy="58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latin typeface="Fira Sans Light Bold"/>
                <a:ea typeface="Fira Sans Light Bold"/>
                <a:cs typeface="Fira Sans Light Bold"/>
                <a:sym typeface="Fira Sans Light Bold"/>
              </a:rPr>
              <a:t>-&gt; </a:t>
            </a:r>
            <a:r>
              <a:rPr lang="en-US" sz="3399" u="sng" dirty="0">
                <a:latin typeface="Fira Sans Light Bold"/>
                <a:ea typeface="Fira Sans Light Bold"/>
                <a:cs typeface="Fira Sans Light Bold"/>
                <a:sym typeface="Fira Sans Light Bold"/>
                <a:hlinkClick r:id="rId8" tooltip="https://uppro.univ-poitiers.fr/accueil/lalternance/#77Fpuf1AseajH8iytNl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7644371"/>
            <a:ext cx="8115300" cy="11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latin typeface="Fira Sans Light Bold"/>
                <a:ea typeface="Fira Sans Light Bold"/>
                <a:cs typeface="Fira Sans Light Bold"/>
                <a:sym typeface="Fira Sans Light Bold"/>
              </a:rPr>
              <a:t>-&gt; </a:t>
            </a:r>
            <a:r>
              <a:rPr lang="en-US" sz="3399" u="sng" dirty="0" err="1">
                <a:latin typeface="Fira Sans Light Bold"/>
                <a:ea typeface="Fira Sans Light Bold"/>
                <a:cs typeface="Fira Sans Light Bold"/>
                <a:sym typeface="Fira Sans Light Bold"/>
                <a:hlinkClick r:id="rId9" tooltip="https://uppro.univ-poitiers.fr/accueil/lalternance/le-contrat-de-professionnalisation/#9RJFcvbJgslG87SGsnw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J’ai</a:t>
            </a:r>
            <a:r>
              <a:rPr lang="en-US" sz="3399" u="sng" dirty="0">
                <a:latin typeface="Fira Sans Light Bold"/>
                <a:ea typeface="Fira Sans Light Bold"/>
                <a:cs typeface="Fira Sans Light Bold"/>
                <a:sym typeface="Fira Sans Light Bold"/>
                <a:hlinkClick r:id="rId9" tooltip="https://uppro.univ-poitiers.fr/accueil/lalternance/le-contrat-de-professionnalisation/#9RJFcvbJgslG87SGsnw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trouvé </a:t>
            </a:r>
            <a:r>
              <a:rPr lang="en-US" sz="3399" u="sng" dirty="0" err="1">
                <a:latin typeface="Fira Sans Light Bold"/>
                <a:ea typeface="Fira Sans Light Bold"/>
                <a:cs typeface="Fira Sans Light Bold"/>
                <a:sym typeface="Fira Sans Light Bold"/>
                <a:hlinkClick r:id="rId9" tooltip="https://uppro.univ-poitiers.fr/accueil/lalternance/le-contrat-de-professionnalisation/#9RJFcvbJgslG87SGsnw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lang="en-US" sz="3399" u="sng" dirty="0">
                <a:latin typeface="Fira Sans Light Bold"/>
                <a:ea typeface="Fira Sans Light Bold"/>
                <a:cs typeface="Fira Sans Light Bold"/>
                <a:sym typeface="Fira Sans Light Bold"/>
                <a:hlinkClick r:id="rId9" tooltip="https://uppro.univ-poitiers.fr/accueil/lalternance/le-contrat-de-professionnalisation/#9RJFcvbJgslG87SGsnw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399" u="sng" dirty="0" err="1">
                <a:latin typeface="Fira Sans Light Bold"/>
                <a:ea typeface="Fira Sans Light Bold"/>
                <a:cs typeface="Fira Sans Light Bold"/>
                <a:sym typeface="Fira Sans Light Bold"/>
                <a:hlinkClick r:id="rId9" tooltip="https://uppro.univ-poitiers.fr/accueil/lalternance/le-contrat-de-professionnalisation/#9RJFcvbJgslG87SGsnw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entreprise</a:t>
            </a:r>
            <a:r>
              <a:rPr lang="en-US" sz="3399" u="sng" dirty="0">
                <a:latin typeface="Fira Sans Light Bold"/>
                <a:ea typeface="Fira Sans Light Bold"/>
                <a:cs typeface="Fira Sans Light Bold"/>
                <a:sym typeface="Fira Sans Light Bold"/>
                <a:hlinkClick r:id="rId9" tooltip="https://uppro.univ-poitiers.fr/accueil/lalternance/le-contrat-de-professionnalisation/#9RJFcvbJgslG87SGsnw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399" u="sng" dirty="0" err="1">
                <a:latin typeface="Fira Sans Light Bold"/>
                <a:ea typeface="Fira Sans Light Bold"/>
                <a:cs typeface="Fira Sans Light Bold"/>
                <a:sym typeface="Fira Sans Light Bold"/>
                <a:hlinkClick r:id="rId9" tooltip="https://uppro.univ-poitiers.fr/accueil/lalternance/le-contrat-de-professionnalisation/#9RJFcvbJgslG87SGsnw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d’accueil</a:t>
            </a:r>
            <a:endParaRPr lang="en-US" sz="3399" u="sng" dirty="0">
              <a:latin typeface="Fira Sans Light Bold"/>
              <a:ea typeface="Fira Sans Light Bold"/>
              <a:cs typeface="Fira Sans Light Bold"/>
              <a:sym typeface="Fira Sans Light Bold"/>
              <a:hlinkClick r:id="rId9" tooltip="https://uppro.univ-poitiers.fr/accueil/lalternance/le-contrat-de-professionnalisation/#9RJFcvbJgslG87SGsnwA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endParaRPr lang="en-US" sz="3399" u="sng" dirty="0">
              <a:solidFill>
                <a:srgbClr val="0000FF"/>
              </a:solidFill>
              <a:latin typeface="Fira Sans Light Bold"/>
              <a:ea typeface="Fira Sans Light Bold"/>
              <a:cs typeface="Fira Sans Light Bold"/>
              <a:sym typeface="Fira Sans Light Bold"/>
              <a:hlinkClick r:id="rId9" tooltip="https://uppro.univ-poitiers.fr/accueil/lalternance/le-contrat-de-professionnalisation/#9RJFcvbJgslG87SGsnwA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237">
        <p:fade/>
      </p:transition>
    </mc:Choice>
    <mc:Fallback>
      <p:transition spd="med" advTm="10237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45659" y="1028700"/>
            <a:ext cx="508836" cy="543493"/>
            <a:chOff x="0" y="0"/>
            <a:chExt cx="556051" cy="5939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051" cy="593924"/>
            </a:xfrm>
            <a:custGeom>
              <a:avLst/>
              <a:gdLst/>
              <a:ahLst/>
              <a:cxnLst/>
              <a:rect l="l" t="t" r="r" b="b"/>
              <a:pathLst>
                <a:path w="556051" h="593924">
                  <a:moveTo>
                    <a:pt x="431591" y="59690"/>
                  </a:moveTo>
                  <a:cubicBezTo>
                    <a:pt x="467151" y="59690"/>
                    <a:pt x="496361" y="88900"/>
                    <a:pt x="496361" y="124460"/>
                  </a:cubicBezTo>
                  <a:lnTo>
                    <a:pt x="496361" y="469464"/>
                  </a:lnTo>
                  <a:cubicBezTo>
                    <a:pt x="496361" y="505024"/>
                    <a:pt x="467151" y="534234"/>
                    <a:pt x="431591" y="534234"/>
                  </a:cubicBezTo>
                  <a:lnTo>
                    <a:pt x="124460" y="534234"/>
                  </a:lnTo>
                  <a:cubicBezTo>
                    <a:pt x="88900" y="534234"/>
                    <a:pt x="59690" y="505024"/>
                    <a:pt x="59690" y="4694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31591" y="59690"/>
                  </a:lnTo>
                  <a:moveTo>
                    <a:pt x="4315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69464"/>
                  </a:lnTo>
                  <a:cubicBezTo>
                    <a:pt x="0" y="538044"/>
                    <a:pt x="55880" y="593924"/>
                    <a:pt x="124460" y="593924"/>
                  </a:cubicBezTo>
                  <a:lnTo>
                    <a:pt x="431591" y="593924"/>
                  </a:lnTo>
                  <a:cubicBezTo>
                    <a:pt x="500171" y="593924"/>
                    <a:pt x="556051" y="538044"/>
                    <a:pt x="556051" y="469464"/>
                  </a:cubicBezTo>
                  <a:lnTo>
                    <a:pt x="556051" y="124460"/>
                  </a:lnTo>
                  <a:cubicBezTo>
                    <a:pt x="556051" y="55880"/>
                    <a:pt x="500171" y="0"/>
                    <a:pt x="4315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4790415" y="-446411"/>
            <a:ext cx="13497585" cy="791631"/>
          </a:xfrm>
          <a:prstGeom prst="rect">
            <a:avLst/>
          </a:prstGeom>
          <a:solidFill>
            <a:srgbClr val="A67F70"/>
          </a:solidFill>
        </p:spPr>
      </p:sp>
      <p:sp>
        <p:nvSpPr>
          <p:cNvPr id="5" name="Freeform 5"/>
          <p:cNvSpPr/>
          <p:nvPr/>
        </p:nvSpPr>
        <p:spPr>
          <a:xfrm flipH="1" flipV="1">
            <a:off x="0" y="-1169840"/>
            <a:ext cx="5660104" cy="3231734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5660104" y="3231734"/>
                </a:moveTo>
                <a:lnTo>
                  <a:pt x="0" y="3231734"/>
                </a:lnTo>
                <a:lnTo>
                  <a:pt x="0" y="0"/>
                </a:lnTo>
                <a:lnTo>
                  <a:pt x="5660104" y="0"/>
                </a:lnTo>
                <a:lnTo>
                  <a:pt x="5660104" y="32317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18351" y="6350568"/>
            <a:ext cx="1024493" cy="681754"/>
          </a:xfrm>
          <a:custGeom>
            <a:avLst/>
            <a:gdLst/>
            <a:ahLst/>
            <a:cxnLst/>
            <a:rect l="l" t="t" r="r" b="b"/>
            <a:pathLst>
              <a:path w="1024493" h="681754">
                <a:moveTo>
                  <a:pt x="0" y="0"/>
                </a:moveTo>
                <a:lnTo>
                  <a:pt x="1024493" y="0"/>
                </a:lnTo>
                <a:lnTo>
                  <a:pt x="1024493" y="681753"/>
                </a:lnTo>
                <a:lnTo>
                  <a:pt x="0" y="6817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60104" y="3467182"/>
            <a:ext cx="752879" cy="752879"/>
          </a:xfrm>
          <a:custGeom>
            <a:avLst/>
            <a:gdLst/>
            <a:ahLst/>
            <a:cxnLst/>
            <a:rect l="l" t="t" r="r" b="b"/>
            <a:pathLst>
              <a:path w="752879" h="752879">
                <a:moveTo>
                  <a:pt x="0" y="0"/>
                </a:moveTo>
                <a:lnTo>
                  <a:pt x="752879" y="0"/>
                </a:lnTo>
                <a:lnTo>
                  <a:pt x="752879" y="752879"/>
                </a:lnTo>
                <a:lnTo>
                  <a:pt x="0" y="7528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685446" y="1359371"/>
            <a:ext cx="8443822" cy="702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70"/>
              </a:lnSpc>
              <a:spcBef>
                <a:spcPct val="0"/>
              </a:spcBef>
            </a:pPr>
            <a:r>
              <a:rPr lang="en-US" sz="4882">
                <a:solidFill>
                  <a:srgbClr val="B5373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UP&amp;Pro - Service alternance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16470" y="3491080"/>
            <a:ext cx="7155684" cy="646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05 49 45 46 47</a:t>
            </a:r>
          </a:p>
        </p:txBody>
      </p:sp>
      <p:sp>
        <p:nvSpPr>
          <p:cNvPr id="10" name="Freeform 10"/>
          <p:cNvSpPr/>
          <p:nvPr/>
        </p:nvSpPr>
        <p:spPr>
          <a:xfrm>
            <a:off x="5660104" y="4924575"/>
            <a:ext cx="740987" cy="592790"/>
          </a:xfrm>
          <a:custGeom>
            <a:avLst/>
            <a:gdLst/>
            <a:ahLst/>
            <a:cxnLst/>
            <a:rect l="l" t="t" r="r" b="b"/>
            <a:pathLst>
              <a:path w="740987" h="592790">
                <a:moveTo>
                  <a:pt x="0" y="0"/>
                </a:moveTo>
                <a:lnTo>
                  <a:pt x="740987" y="0"/>
                </a:lnTo>
                <a:lnTo>
                  <a:pt x="740987" y="592789"/>
                </a:lnTo>
                <a:lnTo>
                  <a:pt x="0" y="592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968127" y="4959835"/>
            <a:ext cx="9142161" cy="131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dirty="0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up-pro.alternance@univ-poitiers.fr</a:t>
            </a:r>
          </a:p>
          <a:p>
            <a:pPr marL="0" lvl="0" indent="0" algn="l">
              <a:lnSpc>
                <a:spcPts val="5319"/>
              </a:lnSpc>
              <a:spcBef>
                <a:spcPct val="0"/>
              </a:spcBef>
            </a:pPr>
            <a:endParaRPr lang="en-US" sz="3799" dirty="0">
              <a:solidFill>
                <a:srgbClr val="000000"/>
              </a:solidFill>
              <a:latin typeface="Fira Sans Light Bold"/>
              <a:ea typeface="Fira Sans Light Bold"/>
              <a:cs typeface="Fira Sans Light Bold"/>
              <a:sym typeface="Fira Sans Ligh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016470" y="6624769"/>
            <a:ext cx="9684235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  <a:hlinkClick r:id="rId10" tooltip="https://uppro.univ-poitiers.fr/accueil/lalternance/"/>
              </a:rPr>
              <a:t>https://uppro.univ-poitiers.fr/accueil/lalternance/</a:t>
            </a:r>
          </a:p>
          <a:p>
            <a:pPr marL="0" lvl="0" indent="0" algn="l">
              <a:lnSpc>
                <a:spcPts val="5319"/>
              </a:lnSpc>
              <a:spcBef>
                <a:spcPct val="0"/>
              </a:spcBef>
            </a:pPr>
            <a:endParaRPr lang="en-US" sz="3099">
              <a:solidFill>
                <a:srgbClr val="000000"/>
              </a:solidFill>
              <a:latin typeface="Fira Sans Light Bold"/>
              <a:ea typeface="Fira Sans Light Bold"/>
              <a:cs typeface="Fira Sans Light Bold"/>
              <a:sym typeface="Fira Sans Light Bold"/>
              <a:hlinkClick r:id="rId10" tooltip="https://uppro.univ-poitiers.fr/accueil/lalternance/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028700" y="8473890"/>
            <a:ext cx="780651" cy="780651"/>
          </a:xfrm>
          <a:custGeom>
            <a:avLst/>
            <a:gdLst/>
            <a:ahLst/>
            <a:cxnLst/>
            <a:rect l="l" t="t" r="r" b="b"/>
            <a:pathLst>
              <a:path w="780651" h="780651">
                <a:moveTo>
                  <a:pt x="0" y="0"/>
                </a:moveTo>
                <a:lnTo>
                  <a:pt x="780651" y="0"/>
                </a:lnTo>
                <a:lnTo>
                  <a:pt x="780651" y="780650"/>
                </a:lnTo>
                <a:lnTo>
                  <a:pt x="0" y="7806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202678" y="8407215"/>
            <a:ext cx="15056622" cy="1073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fr-FR" sz="3200" i="0" dirty="0">
                <a:solidFill>
                  <a:srgbClr val="000000"/>
                </a:solidFill>
                <a:effectLst/>
                <a:latin typeface="Fira Sans Light Bold" panose="020B0604020202020204" charset="0"/>
              </a:rPr>
              <a:t>Vous avez trouvé une alternance ? Téléchargez la </a:t>
            </a:r>
            <a:r>
              <a:rPr lang="fr-FR" sz="3200" dirty="0">
                <a:solidFill>
                  <a:srgbClr val="000000"/>
                </a:solidFill>
                <a:latin typeface="Fira Sans Light Bold" panose="020B0604020202020204" charset="0"/>
                <a:hlinkClick r:id="rId13"/>
              </a:rPr>
              <a:t>fiche de renseignements</a:t>
            </a:r>
            <a:r>
              <a:rPr lang="fr-FR" sz="3200" dirty="0">
                <a:solidFill>
                  <a:srgbClr val="000000"/>
                </a:solidFill>
                <a:latin typeface="Fira Sans Light Bold" panose="020B0604020202020204" charset="0"/>
              </a:rPr>
              <a:t> </a:t>
            </a:r>
            <a:r>
              <a:rPr lang="fr-FR" sz="3200" i="0" dirty="0">
                <a:solidFill>
                  <a:srgbClr val="000000"/>
                </a:solidFill>
                <a:effectLst/>
                <a:latin typeface="Fira Sans Light Bold" panose="020B0604020202020204" charset="0"/>
              </a:rPr>
              <a:t>et retournez la complétée, nous traiterons votre demande à réception.</a:t>
            </a:r>
            <a:endParaRPr lang="en-US" sz="3099" dirty="0">
              <a:solidFill>
                <a:srgbClr val="000000"/>
              </a:solidFill>
              <a:latin typeface="Fira Sans Light Bold" panose="020B0604020202020204" charset="0"/>
              <a:ea typeface="Fira Sans Light Bold"/>
              <a:cs typeface="Fira Sans Light Bold"/>
              <a:sym typeface="Fira Sans Light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850">
        <p:fade/>
      </p:transition>
    </mc:Choice>
    <mc:Fallback>
      <p:transition spd="med" advTm="1585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524041"/>
            <a:ext cx="15487083" cy="159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70"/>
              </a:lnSpc>
            </a:pPr>
            <a:r>
              <a:rPr lang="en-US" sz="5700" b="1">
                <a:solidFill>
                  <a:srgbClr val="B53734"/>
                </a:solidFill>
                <a:latin typeface="Fira Sans Medium Bold"/>
                <a:ea typeface="Fira Sans Medium Bold"/>
                <a:cs typeface="Fira Sans Medium Bold"/>
                <a:sym typeface="Fira Sans Medium Bold"/>
              </a:rPr>
              <a:t>UP&amp;Pro</a:t>
            </a:r>
          </a:p>
          <a:p>
            <a:pPr marL="0" lvl="0" indent="0" algn="l">
              <a:lnSpc>
                <a:spcPts val="6270"/>
              </a:lnSpc>
              <a:spcBef>
                <a:spcPct val="0"/>
              </a:spcBef>
            </a:pPr>
            <a:r>
              <a:rPr lang="en-US" sz="5700" b="1">
                <a:solidFill>
                  <a:srgbClr val="B53734"/>
                </a:solidFill>
                <a:latin typeface="Fira Sans Medium Bold"/>
                <a:ea typeface="Fira Sans Medium Bold"/>
                <a:cs typeface="Fira Sans Medium Bold"/>
                <a:sym typeface="Fira Sans Medium Bold"/>
              </a:rPr>
              <a:t>Service commun de la formation continue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-446411"/>
            <a:ext cx="13497585" cy="791631"/>
          </a:xfrm>
          <a:prstGeom prst="rect">
            <a:avLst/>
          </a:prstGeom>
          <a:solidFill>
            <a:srgbClr val="A67F70"/>
          </a:solidFill>
        </p:spPr>
      </p:sp>
      <p:sp>
        <p:nvSpPr>
          <p:cNvPr id="4" name="Freeform 4"/>
          <p:cNvSpPr/>
          <p:nvPr/>
        </p:nvSpPr>
        <p:spPr>
          <a:xfrm flipV="1">
            <a:off x="11599196" y="-1270647"/>
            <a:ext cx="5660104" cy="3231734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0" y="3231733"/>
                </a:moveTo>
                <a:lnTo>
                  <a:pt x="5660104" y="3231733"/>
                </a:lnTo>
                <a:lnTo>
                  <a:pt x="5660104" y="0"/>
                </a:lnTo>
                <a:lnTo>
                  <a:pt x="0" y="0"/>
                </a:lnTo>
                <a:lnTo>
                  <a:pt x="0" y="32317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5" name="AutoShape 5"/>
          <p:cNvSpPr/>
          <p:nvPr/>
        </p:nvSpPr>
        <p:spPr>
          <a:xfrm flipH="1">
            <a:off x="2343317" y="5356412"/>
            <a:ext cx="11431" cy="3640282"/>
          </a:xfrm>
          <a:prstGeom prst="line">
            <a:avLst/>
          </a:prstGeom>
          <a:ln w="47625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2016121" y="6485767"/>
            <a:ext cx="674541" cy="674541"/>
          </a:xfrm>
          <a:custGeom>
            <a:avLst/>
            <a:gdLst/>
            <a:ahLst/>
            <a:cxnLst/>
            <a:rect l="l" t="t" r="r" b="b"/>
            <a:pathLst>
              <a:path w="674541" h="674541">
                <a:moveTo>
                  <a:pt x="0" y="0"/>
                </a:moveTo>
                <a:lnTo>
                  <a:pt x="674541" y="0"/>
                </a:lnTo>
                <a:lnTo>
                  <a:pt x="674541" y="674541"/>
                </a:lnTo>
                <a:lnTo>
                  <a:pt x="0" y="674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43982" y="7595073"/>
            <a:ext cx="665824" cy="665824"/>
          </a:xfrm>
          <a:custGeom>
            <a:avLst/>
            <a:gdLst/>
            <a:ahLst/>
            <a:cxnLst/>
            <a:rect l="l" t="t" r="r" b="b"/>
            <a:pathLst>
              <a:path w="665824" h="665824">
                <a:moveTo>
                  <a:pt x="0" y="0"/>
                </a:moveTo>
                <a:lnTo>
                  <a:pt x="665824" y="0"/>
                </a:lnTo>
                <a:lnTo>
                  <a:pt x="665824" y="665824"/>
                </a:lnTo>
                <a:lnTo>
                  <a:pt x="0" y="665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16121" y="7719360"/>
            <a:ext cx="665824" cy="665824"/>
          </a:xfrm>
          <a:custGeom>
            <a:avLst/>
            <a:gdLst/>
            <a:ahLst/>
            <a:cxnLst/>
            <a:rect l="l" t="t" r="r" b="b"/>
            <a:pathLst>
              <a:path w="665824" h="665824">
                <a:moveTo>
                  <a:pt x="0" y="0"/>
                </a:moveTo>
                <a:lnTo>
                  <a:pt x="665824" y="0"/>
                </a:lnTo>
                <a:lnTo>
                  <a:pt x="665824" y="665824"/>
                </a:lnTo>
                <a:lnTo>
                  <a:pt x="0" y="665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076894" y="8947159"/>
            <a:ext cx="557319" cy="696649"/>
          </a:xfrm>
          <a:custGeom>
            <a:avLst/>
            <a:gdLst/>
            <a:ahLst/>
            <a:cxnLst/>
            <a:rect l="l" t="t" r="r" b="b"/>
            <a:pathLst>
              <a:path w="557319" h="696649">
                <a:moveTo>
                  <a:pt x="0" y="0"/>
                </a:moveTo>
                <a:lnTo>
                  <a:pt x="557319" y="0"/>
                </a:lnTo>
                <a:lnTo>
                  <a:pt x="557319" y="696649"/>
                </a:lnTo>
                <a:lnTo>
                  <a:pt x="0" y="6966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193862" y="8032297"/>
            <a:ext cx="4686897" cy="1383972"/>
          </a:xfrm>
          <a:custGeom>
            <a:avLst/>
            <a:gdLst/>
            <a:ahLst/>
            <a:cxnLst/>
            <a:rect l="l" t="t" r="r" b="b"/>
            <a:pathLst>
              <a:path w="4686897" h="1383972">
                <a:moveTo>
                  <a:pt x="0" y="0"/>
                </a:moveTo>
                <a:lnTo>
                  <a:pt x="4686898" y="0"/>
                </a:lnTo>
                <a:lnTo>
                  <a:pt x="4686898" y="1383972"/>
                </a:lnTo>
                <a:lnTo>
                  <a:pt x="0" y="138397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025345" y="3671950"/>
            <a:ext cx="912860" cy="989550"/>
          </a:xfrm>
          <a:custGeom>
            <a:avLst/>
            <a:gdLst/>
            <a:ahLst/>
            <a:cxnLst/>
            <a:rect l="l" t="t" r="r" b="b"/>
            <a:pathLst>
              <a:path w="912860" h="989550">
                <a:moveTo>
                  <a:pt x="0" y="0"/>
                </a:moveTo>
                <a:lnTo>
                  <a:pt x="912860" y="0"/>
                </a:lnTo>
                <a:lnTo>
                  <a:pt x="912860" y="989551"/>
                </a:lnTo>
                <a:lnTo>
                  <a:pt x="0" y="9895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364207" y="4648268"/>
            <a:ext cx="2850034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Reprise d'études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36493" y="4648267"/>
            <a:ext cx="1712984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VAE/VAPP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6505" y="4648200"/>
            <a:ext cx="1830541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Alternance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06450" y="6556338"/>
            <a:ext cx="336492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Renseignements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06450" y="7765597"/>
            <a:ext cx="336492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Accompagnement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06450" y="9000637"/>
            <a:ext cx="5327753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Suivi administratif+financier</a:t>
            </a:r>
          </a:p>
        </p:txBody>
      </p:sp>
      <p:sp>
        <p:nvSpPr>
          <p:cNvPr id="18" name="Freeform 18"/>
          <p:cNvSpPr/>
          <p:nvPr/>
        </p:nvSpPr>
        <p:spPr>
          <a:xfrm>
            <a:off x="6332794" y="3671950"/>
            <a:ext cx="912860" cy="989550"/>
          </a:xfrm>
          <a:custGeom>
            <a:avLst/>
            <a:gdLst/>
            <a:ahLst/>
            <a:cxnLst/>
            <a:rect l="l" t="t" r="r" b="b"/>
            <a:pathLst>
              <a:path w="912860" h="989550">
                <a:moveTo>
                  <a:pt x="0" y="0"/>
                </a:moveTo>
                <a:lnTo>
                  <a:pt x="912861" y="0"/>
                </a:lnTo>
                <a:lnTo>
                  <a:pt x="912861" y="989551"/>
                </a:lnTo>
                <a:lnTo>
                  <a:pt x="0" y="9895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636555" y="3671950"/>
            <a:ext cx="912860" cy="989550"/>
          </a:xfrm>
          <a:custGeom>
            <a:avLst/>
            <a:gdLst/>
            <a:ahLst/>
            <a:cxnLst/>
            <a:rect l="l" t="t" r="r" b="b"/>
            <a:pathLst>
              <a:path w="912860" h="989550">
                <a:moveTo>
                  <a:pt x="0" y="0"/>
                </a:moveTo>
                <a:lnTo>
                  <a:pt x="912860" y="0"/>
                </a:lnTo>
                <a:lnTo>
                  <a:pt x="912860" y="989551"/>
                </a:lnTo>
                <a:lnTo>
                  <a:pt x="0" y="9895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940315" y="3671950"/>
            <a:ext cx="912860" cy="989550"/>
          </a:xfrm>
          <a:custGeom>
            <a:avLst/>
            <a:gdLst/>
            <a:ahLst/>
            <a:cxnLst/>
            <a:rect l="l" t="t" r="r" b="b"/>
            <a:pathLst>
              <a:path w="912860" h="989550">
                <a:moveTo>
                  <a:pt x="0" y="0"/>
                </a:moveTo>
                <a:lnTo>
                  <a:pt x="912860" y="0"/>
                </a:lnTo>
                <a:lnTo>
                  <a:pt x="912860" y="989551"/>
                </a:lnTo>
                <a:lnTo>
                  <a:pt x="0" y="9895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3912730" y="4648267"/>
            <a:ext cx="29680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Formation courte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727">
        <p:fade/>
      </p:transition>
    </mc:Choice>
    <mc:Fallback>
      <p:transition spd="med" advTm="1072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90415" y="-446411"/>
            <a:ext cx="13497585" cy="791631"/>
          </a:xfrm>
          <a:prstGeom prst="rect">
            <a:avLst/>
          </a:prstGeom>
          <a:solidFill>
            <a:srgbClr val="A67F70"/>
          </a:solidFill>
        </p:spPr>
      </p:sp>
      <p:sp>
        <p:nvSpPr>
          <p:cNvPr id="3" name="Freeform 3"/>
          <p:cNvSpPr/>
          <p:nvPr/>
        </p:nvSpPr>
        <p:spPr>
          <a:xfrm flipH="1" flipV="1">
            <a:off x="0" y="-1169840"/>
            <a:ext cx="5660104" cy="3231734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5660104" y="3231734"/>
                </a:moveTo>
                <a:lnTo>
                  <a:pt x="0" y="3231734"/>
                </a:lnTo>
                <a:lnTo>
                  <a:pt x="0" y="0"/>
                </a:lnTo>
                <a:lnTo>
                  <a:pt x="5660104" y="0"/>
                </a:lnTo>
                <a:lnTo>
                  <a:pt x="5660104" y="32317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9325" y="3625181"/>
            <a:ext cx="5301364" cy="4935088"/>
          </a:xfrm>
          <a:custGeom>
            <a:avLst/>
            <a:gdLst/>
            <a:ahLst/>
            <a:cxnLst/>
            <a:rect l="l" t="t" r="r" b="b"/>
            <a:pathLst>
              <a:path w="5301364" h="4935088">
                <a:moveTo>
                  <a:pt x="0" y="0"/>
                </a:moveTo>
                <a:lnTo>
                  <a:pt x="5301363" y="0"/>
                </a:lnTo>
                <a:lnTo>
                  <a:pt x="5301363" y="4935088"/>
                </a:lnTo>
                <a:lnTo>
                  <a:pt x="0" y="49350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07395" y="1400299"/>
            <a:ext cx="10447175" cy="77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95"/>
              </a:lnSpc>
              <a:spcBef>
                <a:spcPct val="0"/>
              </a:spcBef>
            </a:pPr>
            <a:r>
              <a:rPr lang="en-US" sz="5450" b="1">
                <a:solidFill>
                  <a:srgbClr val="B53734"/>
                </a:solidFill>
                <a:latin typeface="Fira Sans Medium Bold"/>
                <a:ea typeface="Fira Sans Medium Bold"/>
                <a:cs typeface="Fira Sans Medium Bold"/>
                <a:sym typeface="Fira Sans Medium Bold"/>
              </a:rPr>
              <a:t>L'alternance, c'est quoi 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979739"/>
            <a:ext cx="4640847" cy="159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5012" lvl="1" indent="-287506" algn="l">
              <a:lnSpc>
                <a:spcPts val="3728"/>
              </a:lnSpc>
              <a:spcBef>
                <a:spcPct val="0"/>
              </a:spcBef>
              <a:buFont typeface="Arial"/>
              <a:buChar char="•"/>
            </a:pPr>
            <a:r>
              <a:rPr lang="en-US" sz="2663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Contrat d'apprentissage</a:t>
            </a:r>
          </a:p>
          <a:p>
            <a:pPr marL="704549" lvl="1" indent="-352274" algn="l">
              <a:lnSpc>
                <a:spcPts val="4568"/>
              </a:lnSpc>
              <a:spcBef>
                <a:spcPct val="0"/>
              </a:spcBef>
              <a:buFont typeface="Arial"/>
              <a:buChar char="•"/>
            </a:pPr>
            <a:r>
              <a:rPr lang="en-US" sz="3263">
                <a:solidFill>
                  <a:srgbClr val="FFFFFF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Contrat de professionnalisation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6747937" y="3625181"/>
            <a:ext cx="5301364" cy="4935088"/>
          </a:xfrm>
          <a:custGeom>
            <a:avLst/>
            <a:gdLst/>
            <a:ahLst/>
            <a:cxnLst/>
            <a:rect l="l" t="t" r="r" b="b"/>
            <a:pathLst>
              <a:path w="5301364" h="4935088">
                <a:moveTo>
                  <a:pt x="0" y="0"/>
                </a:moveTo>
                <a:lnTo>
                  <a:pt x="5301363" y="0"/>
                </a:lnTo>
                <a:lnTo>
                  <a:pt x="5301363" y="4935088"/>
                </a:lnTo>
                <a:lnTo>
                  <a:pt x="0" y="49350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697000" y="3625181"/>
            <a:ext cx="5301364" cy="4935088"/>
          </a:xfrm>
          <a:custGeom>
            <a:avLst/>
            <a:gdLst/>
            <a:ahLst/>
            <a:cxnLst/>
            <a:rect l="l" t="t" r="r" b="b"/>
            <a:pathLst>
              <a:path w="5301364" h="4935088">
                <a:moveTo>
                  <a:pt x="0" y="0"/>
                </a:moveTo>
                <a:lnTo>
                  <a:pt x="5301364" y="0"/>
                </a:lnTo>
                <a:lnTo>
                  <a:pt x="5301364" y="4935088"/>
                </a:lnTo>
                <a:lnTo>
                  <a:pt x="0" y="4935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885997" y="4846131"/>
            <a:ext cx="3025243" cy="2417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  <a:spcBef>
                <a:spcPct val="0"/>
              </a:spcBef>
            </a:pPr>
            <a:r>
              <a:rPr lang="en-US" sz="3463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Études supérieures + entrer dans la vie active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56967" y="5076825"/>
            <a:ext cx="3802333" cy="2417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  <a:spcBef>
                <a:spcPct val="0"/>
              </a:spcBef>
            </a:pPr>
            <a:r>
              <a:rPr lang="en-US" sz="3463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Enseignements théoriques + expérience pro pratique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974">
        <p:fade/>
      </p:transition>
    </mc:Choice>
    <mc:Fallback>
      <p:transition spd="med" advTm="997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9570352" y="-2122799"/>
            <a:ext cx="14211309" cy="9434789"/>
            <a:chOff x="0" y="0"/>
            <a:chExt cx="8091816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91815" cy="5372100"/>
            </a:xfrm>
            <a:custGeom>
              <a:avLst/>
              <a:gdLst/>
              <a:ahLst/>
              <a:cxnLst/>
              <a:rect l="l" t="t" r="r" b="b"/>
              <a:pathLst>
                <a:path w="8091815" h="5372100">
                  <a:moveTo>
                    <a:pt x="6541146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6541146" y="5372100"/>
                  </a:lnTo>
                  <a:lnTo>
                    <a:pt x="8091815" y="2686050"/>
                  </a:lnTo>
                  <a:lnTo>
                    <a:pt x="6541146" y="0"/>
                  </a:lnTo>
                  <a:close/>
                </a:path>
              </a:pathLst>
            </a:custGeom>
            <a:solidFill>
              <a:srgbClr val="B53734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-3169825" y="2594596"/>
            <a:ext cx="15472281" cy="9434789"/>
            <a:chOff x="0" y="0"/>
            <a:chExt cx="8809804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809803" cy="5372100"/>
            </a:xfrm>
            <a:custGeom>
              <a:avLst/>
              <a:gdLst/>
              <a:ahLst/>
              <a:cxnLst/>
              <a:rect l="l" t="t" r="r" b="b"/>
              <a:pathLst>
                <a:path w="8809803" h="5372100">
                  <a:moveTo>
                    <a:pt x="7259134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7259134" y="5372100"/>
                  </a:lnTo>
                  <a:lnTo>
                    <a:pt x="8809803" y="2686050"/>
                  </a:lnTo>
                  <a:lnTo>
                    <a:pt x="7259134" y="0"/>
                  </a:lnTo>
                  <a:close/>
                </a:path>
              </a:pathLst>
            </a:custGeom>
            <a:solidFill>
              <a:srgbClr val="A67F7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28700" y="1028700"/>
            <a:ext cx="5119799" cy="781933"/>
          </a:xfrm>
          <a:custGeom>
            <a:avLst/>
            <a:gdLst/>
            <a:ahLst/>
            <a:cxnLst/>
            <a:rect l="l" t="t" r="r" b="b"/>
            <a:pathLst>
              <a:path w="5119799" h="781933">
                <a:moveTo>
                  <a:pt x="0" y="0"/>
                </a:moveTo>
                <a:lnTo>
                  <a:pt x="5119799" y="0"/>
                </a:lnTo>
                <a:lnTo>
                  <a:pt x="5119799" y="781933"/>
                </a:lnTo>
                <a:lnTo>
                  <a:pt x="0" y="781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4618017"/>
            <a:ext cx="9260170" cy="3709091"/>
            <a:chOff x="0" y="0"/>
            <a:chExt cx="12346893" cy="4945455"/>
          </a:xfrm>
        </p:grpSpPr>
        <p:sp>
          <p:nvSpPr>
            <p:cNvPr id="8" name="TextBox 8"/>
            <p:cNvSpPr txBox="1"/>
            <p:nvPr/>
          </p:nvSpPr>
          <p:spPr>
            <a:xfrm>
              <a:off x="0" y="81068"/>
              <a:ext cx="12346893" cy="1531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17"/>
                </a:lnSpc>
                <a:spcBef>
                  <a:spcPct val="0"/>
                </a:spcBef>
              </a:pPr>
              <a:r>
                <a:rPr lang="en-US" sz="7925" b="1">
                  <a:solidFill>
                    <a:srgbClr val="FFFFFF"/>
                  </a:solidFill>
                  <a:latin typeface="Fira Sans Medium Bold"/>
                  <a:ea typeface="Fira Sans Medium Bold"/>
                  <a:cs typeface="Fira Sans Medium Bold"/>
                  <a:sym typeface="Fira Sans Medium Bold"/>
                </a:rPr>
                <a:t>+ de 150 formations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273594"/>
              <a:ext cx="12346893" cy="2683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30"/>
                </a:lnSpc>
              </a:pPr>
              <a:r>
                <a:rPr lang="en-US" sz="4100" spc="-82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du BUT au Diplôme d'Ingénieur</a:t>
              </a:r>
            </a:p>
            <a:p>
              <a:pPr algn="l">
                <a:lnSpc>
                  <a:spcPts val="5330"/>
                </a:lnSpc>
              </a:pPr>
              <a:endParaRPr lang="en-US" sz="4100" spc="-82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  <a:p>
              <a:pPr marL="0" lvl="0" indent="0" algn="l">
                <a:lnSpc>
                  <a:spcPts val="5330"/>
                </a:lnSpc>
                <a:spcBef>
                  <a:spcPct val="0"/>
                </a:spcBef>
              </a:pPr>
              <a:r>
                <a:rPr lang="en-US" sz="4100" spc="-82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+ de 10 domaines de formation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302456" y="8002549"/>
            <a:ext cx="5448377" cy="156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4"/>
              </a:lnSpc>
            </a:pPr>
            <a:r>
              <a:rPr lang="en-US" sz="2224" b="1">
                <a:solidFill>
                  <a:srgbClr val="000000"/>
                </a:solidFill>
                <a:latin typeface="Fira Sans Bold Bold"/>
                <a:ea typeface="Fira Sans Bold Bold"/>
                <a:cs typeface="Fira Sans Bold Bold"/>
                <a:sym typeface="Fira Sans Bold Bold"/>
              </a:rPr>
              <a:t>Industrie - informatique – gestion – </a:t>
            </a:r>
          </a:p>
          <a:p>
            <a:pPr algn="l">
              <a:lnSpc>
                <a:spcPts val="3114"/>
              </a:lnSpc>
            </a:pPr>
            <a:r>
              <a:rPr lang="en-US" sz="2224" b="1">
                <a:solidFill>
                  <a:srgbClr val="000000"/>
                </a:solidFill>
                <a:latin typeface="Fira Sans Bold Bold"/>
                <a:ea typeface="Fira Sans Bold Bold"/>
                <a:cs typeface="Fira Sans Bold Bold"/>
                <a:sym typeface="Fira Sans Bold Bold"/>
              </a:rPr>
              <a:t>marketing communication –</a:t>
            </a:r>
          </a:p>
          <a:p>
            <a:pPr algn="l">
              <a:lnSpc>
                <a:spcPts val="3114"/>
              </a:lnSpc>
              <a:spcBef>
                <a:spcPct val="0"/>
              </a:spcBef>
            </a:pPr>
            <a:r>
              <a:rPr lang="en-US" sz="2224" b="1">
                <a:solidFill>
                  <a:srgbClr val="000000"/>
                </a:solidFill>
                <a:latin typeface="Fira Sans Bold Bold"/>
                <a:ea typeface="Fira Sans Bold Bold"/>
                <a:cs typeface="Fira Sans Bold Bold"/>
                <a:sym typeface="Fira Sans Bold Bold"/>
              </a:rPr>
              <a:t>banque assurances commerce – administration publique – sport – droit …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988478" y="945272"/>
            <a:ext cx="8451000" cy="4566341"/>
            <a:chOff x="0" y="0"/>
            <a:chExt cx="11268001" cy="608845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81068"/>
              <a:ext cx="11268001" cy="44774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17"/>
                </a:lnSpc>
                <a:spcBef>
                  <a:spcPct val="0"/>
                </a:spcBef>
              </a:pPr>
              <a:r>
                <a:rPr lang="en-US" sz="7925" b="1">
                  <a:solidFill>
                    <a:srgbClr val="FFFFFF"/>
                  </a:solidFill>
                  <a:latin typeface="Fira Sans Medium Bold"/>
                  <a:ea typeface="Fira Sans Medium Bold"/>
                  <a:cs typeface="Fira Sans Medium Bold"/>
                  <a:sym typeface="Fira Sans Medium Bold"/>
                </a:rPr>
                <a:t>+ de 1800 alternants formés/an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219895"/>
              <a:ext cx="11268001" cy="879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330"/>
                </a:lnSpc>
                <a:spcBef>
                  <a:spcPct val="0"/>
                </a:spcBef>
              </a:pPr>
              <a:r>
                <a:rPr lang="en-US" sz="4100" spc="-82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8% des étudiants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849">
        <p:fade/>
      </p:transition>
    </mc:Choice>
    <mc:Fallback>
      <p:transition spd="med" advTm="1084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46184" y="1131501"/>
            <a:ext cx="508836" cy="543493"/>
            <a:chOff x="0" y="0"/>
            <a:chExt cx="556051" cy="5939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051" cy="593924"/>
            </a:xfrm>
            <a:custGeom>
              <a:avLst/>
              <a:gdLst/>
              <a:ahLst/>
              <a:cxnLst/>
              <a:rect l="l" t="t" r="r" b="b"/>
              <a:pathLst>
                <a:path w="556051" h="593924">
                  <a:moveTo>
                    <a:pt x="431591" y="59690"/>
                  </a:moveTo>
                  <a:cubicBezTo>
                    <a:pt x="467151" y="59690"/>
                    <a:pt x="496361" y="88900"/>
                    <a:pt x="496361" y="124460"/>
                  </a:cubicBezTo>
                  <a:lnTo>
                    <a:pt x="496361" y="469464"/>
                  </a:lnTo>
                  <a:cubicBezTo>
                    <a:pt x="496361" y="505024"/>
                    <a:pt x="467151" y="534234"/>
                    <a:pt x="431591" y="534234"/>
                  </a:cubicBezTo>
                  <a:lnTo>
                    <a:pt x="124460" y="534234"/>
                  </a:lnTo>
                  <a:cubicBezTo>
                    <a:pt x="88900" y="534234"/>
                    <a:pt x="59690" y="505024"/>
                    <a:pt x="59690" y="4694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31591" y="59690"/>
                  </a:lnTo>
                  <a:moveTo>
                    <a:pt x="4315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69464"/>
                  </a:lnTo>
                  <a:cubicBezTo>
                    <a:pt x="0" y="538044"/>
                    <a:pt x="55880" y="593924"/>
                    <a:pt x="124460" y="593924"/>
                  </a:cubicBezTo>
                  <a:lnTo>
                    <a:pt x="431591" y="593924"/>
                  </a:lnTo>
                  <a:cubicBezTo>
                    <a:pt x="500171" y="593924"/>
                    <a:pt x="556051" y="538044"/>
                    <a:pt x="556051" y="469464"/>
                  </a:cubicBezTo>
                  <a:lnTo>
                    <a:pt x="556051" y="124460"/>
                  </a:lnTo>
                  <a:cubicBezTo>
                    <a:pt x="556051" y="55880"/>
                    <a:pt x="500171" y="0"/>
                    <a:pt x="4315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3534886"/>
            <a:ext cx="7540201" cy="2455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07"/>
              </a:lnSpc>
              <a:spcBef>
                <a:spcPct val="0"/>
              </a:spcBef>
            </a:pPr>
            <a:r>
              <a:rPr lang="en-US" sz="5825" b="1">
                <a:solidFill>
                  <a:srgbClr val="B53734"/>
                </a:solidFill>
                <a:latin typeface="Fira Sans Medium Bold"/>
                <a:ea typeface="Fira Sans Medium Bold"/>
                <a:cs typeface="Fira Sans Medium Bold"/>
                <a:sym typeface="Fira Sans Medium Bold"/>
              </a:rPr>
              <a:t>Qui peut signer un contrat de professionnalisation 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11730" y="1161148"/>
            <a:ext cx="538834" cy="670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43"/>
              </a:lnSpc>
              <a:spcBef>
                <a:spcPct val="0"/>
              </a:spcBef>
            </a:pPr>
            <a:r>
              <a:rPr lang="en-US" sz="3959" b="1">
                <a:solidFill>
                  <a:srgbClr val="000000"/>
                </a:solidFill>
                <a:latin typeface="Fira Sans Medium Bold"/>
                <a:ea typeface="Fira Sans Medium Bold"/>
                <a:cs typeface="Fira Sans Medium Bold"/>
                <a:sym typeface="Fira Sans Medium Bold"/>
              </a:rPr>
              <a:t>1.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15725" y="5015749"/>
            <a:ext cx="584855" cy="73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17"/>
              </a:lnSpc>
              <a:spcBef>
                <a:spcPct val="0"/>
              </a:spcBef>
            </a:pPr>
            <a:r>
              <a:rPr lang="en-US" sz="4297" b="1">
                <a:solidFill>
                  <a:srgbClr val="000000"/>
                </a:solidFill>
                <a:latin typeface="Fira Sans Medium Bold"/>
                <a:ea typeface="Fira Sans Medium Bold"/>
                <a:cs typeface="Fira Sans Medium Bold"/>
                <a:sym typeface="Fira Sans Medium Bold"/>
              </a:rPr>
              <a:t>2.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836823" y="5034799"/>
            <a:ext cx="578875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employeurs de droit privé / associations / EPIC / SPIC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216400" y="1237348"/>
            <a:ext cx="3497951" cy="1965281"/>
            <a:chOff x="0" y="0"/>
            <a:chExt cx="4663934" cy="2620375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4663934" cy="2620375"/>
            </a:xfrm>
            <a:prstGeom prst="rect">
              <a:avLst/>
            </a:prstGeom>
            <a:solidFill>
              <a:srgbClr val="E0D0C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866578" y="403240"/>
              <a:ext cx="2930778" cy="1694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94"/>
                </a:lnSpc>
                <a:spcBef>
                  <a:spcPct val="0"/>
                </a:spcBef>
              </a:pPr>
              <a:r>
                <a:rPr lang="en-US" sz="2611" spc="-52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+26 ans (demandeurs d'emploi)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868761" y="1237348"/>
            <a:ext cx="3091816" cy="1202051"/>
            <a:chOff x="0" y="0"/>
            <a:chExt cx="4122421" cy="1602735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4122421" cy="1602735"/>
            </a:xfrm>
            <a:prstGeom prst="rect">
              <a:avLst/>
            </a:prstGeom>
            <a:solidFill>
              <a:srgbClr val="B5373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5963" y="433209"/>
              <a:ext cx="2590495" cy="623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02"/>
                </a:lnSpc>
                <a:spcBef>
                  <a:spcPct val="0"/>
                </a:spcBef>
              </a:pPr>
              <a:r>
                <a:rPr lang="en-US" sz="2925" spc="-58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16 à 25 ans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0750518" y="5152638"/>
            <a:ext cx="719437" cy="719437"/>
          </a:xfrm>
          <a:custGeom>
            <a:avLst/>
            <a:gdLst/>
            <a:ahLst/>
            <a:cxnLst/>
            <a:rect l="l" t="t" r="r" b="b"/>
            <a:pathLst>
              <a:path w="719437" h="719437">
                <a:moveTo>
                  <a:pt x="0" y="0"/>
                </a:moveTo>
                <a:lnTo>
                  <a:pt x="719437" y="0"/>
                </a:lnTo>
                <a:lnTo>
                  <a:pt x="719437" y="719437"/>
                </a:lnTo>
                <a:lnTo>
                  <a:pt x="0" y="719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750518" y="7594582"/>
            <a:ext cx="719437" cy="719437"/>
          </a:xfrm>
          <a:custGeom>
            <a:avLst/>
            <a:gdLst/>
            <a:ahLst/>
            <a:cxnLst/>
            <a:rect l="l" t="t" r="r" b="b"/>
            <a:pathLst>
              <a:path w="719437" h="719437">
                <a:moveTo>
                  <a:pt x="0" y="0"/>
                </a:moveTo>
                <a:lnTo>
                  <a:pt x="719437" y="0"/>
                </a:lnTo>
                <a:lnTo>
                  <a:pt x="719437" y="719437"/>
                </a:lnTo>
                <a:lnTo>
                  <a:pt x="0" y="7194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941278" y="2556011"/>
            <a:ext cx="646618" cy="646618"/>
          </a:xfrm>
          <a:custGeom>
            <a:avLst/>
            <a:gdLst/>
            <a:ahLst/>
            <a:cxnLst/>
            <a:rect l="l" t="t" r="r" b="b"/>
            <a:pathLst>
              <a:path w="646618" h="646618">
                <a:moveTo>
                  <a:pt x="0" y="0"/>
                </a:moveTo>
                <a:lnTo>
                  <a:pt x="646618" y="0"/>
                </a:lnTo>
                <a:lnTo>
                  <a:pt x="646618" y="646618"/>
                </a:lnTo>
                <a:lnTo>
                  <a:pt x="0" y="646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AutoShape 17"/>
          <p:cNvSpPr/>
          <p:nvPr/>
        </p:nvSpPr>
        <p:spPr>
          <a:xfrm>
            <a:off x="4790415" y="-446411"/>
            <a:ext cx="13497585" cy="791631"/>
          </a:xfrm>
          <a:prstGeom prst="rect">
            <a:avLst/>
          </a:prstGeom>
          <a:solidFill>
            <a:srgbClr val="A67F70"/>
          </a:solidFill>
        </p:spPr>
      </p:sp>
      <p:sp>
        <p:nvSpPr>
          <p:cNvPr id="18" name="Freeform 18"/>
          <p:cNvSpPr/>
          <p:nvPr/>
        </p:nvSpPr>
        <p:spPr>
          <a:xfrm flipH="1" flipV="1">
            <a:off x="0" y="-1169840"/>
            <a:ext cx="5660104" cy="3231734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5660104" y="3231734"/>
                </a:moveTo>
                <a:lnTo>
                  <a:pt x="0" y="3231734"/>
                </a:lnTo>
                <a:lnTo>
                  <a:pt x="0" y="0"/>
                </a:lnTo>
                <a:lnTo>
                  <a:pt x="5660104" y="0"/>
                </a:lnTo>
                <a:lnTo>
                  <a:pt x="5660104" y="323173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51576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642067" y="3438052"/>
            <a:ext cx="646618" cy="646618"/>
          </a:xfrm>
          <a:custGeom>
            <a:avLst/>
            <a:gdLst/>
            <a:ahLst/>
            <a:cxnLst/>
            <a:rect l="l" t="t" r="r" b="b"/>
            <a:pathLst>
              <a:path w="646618" h="646618">
                <a:moveTo>
                  <a:pt x="0" y="0"/>
                </a:moveTo>
                <a:lnTo>
                  <a:pt x="646618" y="0"/>
                </a:lnTo>
                <a:lnTo>
                  <a:pt x="646618" y="646618"/>
                </a:lnTo>
                <a:lnTo>
                  <a:pt x="0" y="6466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1836823" y="7527907"/>
            <a:ext cx="542247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employeurs de droit public</a:t>
            </a:r>
          </a:p>
        </p:txBody>
      </p:sp>
      <p:sp>
        <p:nvSpPr>
          <p:cNvPr id="21" name="Freeform 21"/>
          <p:cNvSpPr/>
          <p:nvPr/>
        </p:nvSpPr>
        <p:spPr>
          <a:xfrm>
            <a:off x="1028700" y="9258300"/>
            <a:ext cx="665051" cy="665051"/>
          </a:xfrm>
          <a:custGeom>
            <a:avLst/>
            <a:gdLst/>
            <a:ahLst/>
            <a:cxnLst/>
            <a:rect l="l" t="t" r="r" b="b"/>
            <a:pathLst>
              <a:path w="665051" h="665051">
                <a:moveTo>
                  <a:pt x="0" y="0"/>
                </a:moveTo>
                <a:lnTo>
                  <a:pt x="665051" y="0"/>
                </a:lnTo>
                <a:lnTo>
                  <a:pt x="665051" y="665051"/>
                </a:lnTo>
                <a:lnTo>
                  <a:pt x="0" y="6650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079176" y="9267293"/>
            <a:ext cx="1322649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*Nationalité hors UE = autorisation de travail obligatoire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317">
        <p:fade/>
      </p:transition>
    </mc:Choice>
    <mc:Fallback>
      <p:transition spd="med" advTm="1031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46184" y="1131501"/>
            <a:ext cx="508836" cy="543493"/>
            <a:chOff x="0" y="0"/>
            <a:chExt cx="556051" cy="5939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051" cy="593924"/>
            </a:xfrm>
            <a:custGeom>
              <a:avLst/>
              <a:gdLst/>
              <a:ahLst/>
              <a:cxnLst/>
              <a:rect l="l" t="t" r="r" b="b"/>
              <a:pathLst>
                <a:path w="556051" h="593924">
                  <a:moveTo>
                    <a:pt x="431591" y="59690"/>
                  </a:moveTo>
                  <a:cubicBezTo>
                    <a:pt x="467151" y="59690"/>
                    <a:pt x="496361" y="88900"/>
                    <a:pt x="496361" y="124460"/>
                  </a:cubicBezTo>
                  <a:lnTo>
                    <a:pt x="496361" y="469464"/>
                  </a:lnTo>
                  <a:cubicBezTo>
                    <a:pt x="496361" y="505024"/>
                    <a:pt x="467151" y="534234"/>
                    <a:pt x="431591" y="534234"/>
                  </a:cubicBezTo>
                  <a:lnTo>
                    <a:pt x="124460" y="534234"/>
                  </a:lnTo>
                  <a:cubicBezTo>
                    <a:pt x="88900" y="534234"/>
                    <a:pt x="59690" y="505024"/>
                    <a:pt x="59690" y="4694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31591" y="59690"/>
                  </a:lnTo>
                  <a:moveTo>
                    <a:pt x="4315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69464"/>
                  </a:lnTo>
                  <a:cubicBezTo>
                    <a:pt x="0" y="538044"/>
                    <a:pt x="55880" y="593924"/>
                    <a:pt x="124460" y="593924"/>
                  </a:cubicBezTo>
                  <a:lnTo>
                    <a:pt x="431591" y="593924"/>
                  </a:lnTo>
                  <a:cubicBezTo>
                    <a:pt x="500171" y="593924"/>
                    <a:pt x="556051" y="538044"/>
                    <a:pt x="556051" y="469464"/>
                  </a:cubicBezTo>
                  <a:lnTo>
                    <a:pt x="556051" y="124460"/>
                  </a:lnTo>
                  <a:cubicBezTo>
                    <a:pt x="556051" y="55880"/>
                    <a:pt x="500171" y="0"/>
                    <a:pt x="4315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4790415" y="-446411"/>
            <a:ext cx="13497585" cy="791631"/>
          </a:xfrm>
          <a:prstGeom prst="rect">
            <a:avLst/>
          </a:prstGeom>
          <a:solidFill>
            <a:srgbClr val="A67F70"/>
          </a:solidFill>
        </p:spPr>
      </p:sp>
      <p:sp>
        <p:nvSpPr>
          <p:cNvPr id="5" name="Freeform 5"/>
          <p:cNvSpPr/>
          <p:nvPr/>
        </p:nvSpPr>
        <p:spPr>
          <a:xfrm flipH="1" flipV="1">
            <a:off x="0" y="-1169840"/>
            <a:ext cx="5660104" cy="3231734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5660104" y="3231734"/>
                </a:moveTo>
                <a:lnTo>
                  <a:pt x="0" y="3231734"/>
                </a:lnTo>
                <a:lnTo>
                  <a:pt x="0" y="0"/>
                </a:lnTo>
                <a:lnTo>
                  <a:pt x="5660104" y="0"/>
                </a:lnTo>
                <a:lnTo>
                  <a:pt x="5660104" y="32317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7459214" y="4332708"/>
          <a:ext cx="10014617" cy="5514976"/>
        </p:xfrm>
        <a:graphic>
          <a:graphicData uri="http://schemas.openxmlformats.org/drawingml/2006/table">
            <a:tbl>
              <a:tblPr/>
              <a:tblGrid>
                <a:gridCol w="2086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3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3868"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1">
                          <a:solidFill>
                            <a:srgbClr val="000000"/>
                          </a:solidFill>
                          <a:latin typeface="Fira Sans Medium Bold"/>
                          <a:ea typeface="Fira Sans Medium Bold"/>
                          <a:cs typeface="Fira Sans Medium Bold"/>
                          <a:sym typeface="Fira Sans Medium Bold"/>
                        </a:rPr>
                        <a:t>Age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7F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 b="1">
                          <a:solidFill>
                            <a:srgbClr val="000000"/>
                          </a:solidFill>
                          <a:latin typeface="Fira Sans Medium Bold"/>
                          <a:ea typeface="Fira Sans Medium Bold"/>
                          <a:cs typeface="Fira Sans Medium Bold"/>
                          <a:sym typeface="Fira Sans Medium Bold"/>
                        </a:rPr>
                        <a:t>Salaire mini en % du SMIC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7F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1">
                          <a:solidFill>
                            <a:srgbClr val="000000"/>
                          </a:solidFill>
                          <a:latin typeface="Fira Sans Medium Bold"/>
                          <a:ea typeface="Fira Sans Medium Bold"/>
                          <a:cs typeface="Fira Sans Medium Bold"/>
                          <a:sym typeface="Fira Sans Medium Bold"/>
                        </a:rPr>
                        <a:t>Salaire net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7F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7036"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Fira Sans Medium"/>
                          <a:ea typeface="Fira Sans Medium"/>
                          <a:cs typeface="Fira Sans Medium"/>
                          <a:sym typeface="Fira Sans Medium"/>
                        </a:rPr>
                        <a:t>-21 ans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7F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19"/>
                        </a:lnSpc>
                        <a:defRPr/>
                      </a:pPr>
                      <a:r>
                        <a:rPr lang="en-US" sz="4299">
                          <a:solidFill>
                            <a:srgbClr val="000000"/>
                          </a:solidFill>
                          <a:latin typeface="Fira Sans Medium"/>
                          <a:ea typeface="Fira Sans Medium"/>
                          <a:cs typeface="Fira Sans Medium"/>
                          <a:sym typeface="Fira Sans Medium"/>
                        </a:rPr>
                        <a:t>65%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0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19"/>
                        </a:lnSpc>
                        <a:defRPr/>
                      </a:pPr>
                      <a:r>
                        <a:rPr lang="en-US" sz="4299">
                          <a:solidFill>
                            <a:srgbClr val="000000"/>
                          </a:solidFill>
                          <a:latin typeface="Fira Sans Medium"/>
                          <a:ea typeface="Fira Sans Medium"/>
                          <a:cs typeface="Fira Sans Medium"/>
                          <a:sym typeface="Fira Sans Medium"/>
                        </a:rPr>
                        <a:t>927,10€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7036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Fira Sans Medium"/>
                          <a:ea typeface="Fira Sans Medium"/>
                          <a:cs typeface="Fira Sans Medium"/>
                          <a:sym typeface="Fira Sans Medium"/>
                        </a:rPr>
                        <a:t>21-25 ans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7F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19"/>
                        </a:lnSpc>
                        <a:defRPr/>
                      </a:pPr>
                      <a:r>
                        <a:rPr lang="en-US" sz="4299">
                          <a:solidFill>
                            <a:srgbClr val="000000"/>
                          </a:solidFill>
                          <a:latin typeface="Fira Sans Medium"/>
                          <a:ea typeface="Fira Sans Medium"/>
                          <a:cs typeface="Fira Sans Medium"/>
                          <a:sym typeface="Fira Sans Medium"/>
                        </a:rPr>
                        <a:t>80%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0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19"/>
                        </a:lnSpc>
                        <a:defRPr/>
                      </a:pPr>
                      <a:r>
                        <a:rPr lang="en-US" sz="4299">
                          <a:solidFill>
                            <a:srgbClr val="000000"/>
                          </a:solidFill>
                          <a:latin typeface="Fira Sans Medium"/>
                          <a:ea typeface="Fira Sans Medium"/>
                          <a:cs typeface="Fira Sans Medium"/>
                          <a:sym typeface="Fira Sans Medium"/>
                        </a:rPr>
                        <a:t>1141,04€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7036"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Fira Sans Medium"/>
                          <a:ea typeface="Fira Sans Medium"/>
                          <a:cs typeface="Fira Sans Medium"/>
                          <a:sym typeface="Fira Sans Medium"/>
                        </a:rPr>
                        <a:t>+26 ans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7F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19"/>
                        </a:lnSpc>
                        <a:defRPr/>
                      </a:pPr>
                      <a:r>
                        <a:rPr lang="en-US" sz="4299">
                          <a:solidFill>
                            <a:srgbClr val="000000"/>
                          </a:solidFill>
                          <a:latin typeface="Fira Sans Medium"/>
                          <a:ea typeface="Fira Sans Medium"/>
                          <a:cs typeface="Fira Sans Medium"/>
                          <a:sym typeface="Fira Sans Medium"/>
                        </a:rPr>
                        <a:t>100%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0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19"/>
                        </a:lnSpc>
                        <a:defRPr/>
                      </a:pPr>
                      <a:r>
                        <a:rPr lang="en-US" sz="4299">
                          <a:solidFill>
                            <a:srgbClr val="000000"/>
                          </a:solidFill>
                          <a:latin typeface="Fira Sans Medium"/>
                          <a:ea typeface="Fira Sans Medium"/>
                          <a:cs typeface="Fira Sans Medium"/>
                          <a:sym typeface="Fira Sans Medium"/>
                        </a:rPr>
                        <a:t>1426,30€*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1028700" y="2613851"/>
            <a:ext cx="6950781" cy="1645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07"/>
              </a:lnSpc>
              <a:spcBef>
                <a:spcPct val="0"/>
              </a:spcBef>
            </a:pPr>
            <a:r>
              <a:rPr lang="en-US" sz="5825" b="1">
                <a:solidFill>
                  <a:srgbClr val="B53734"/>
                </a:solidFill>
                <a:latin typeface="Fira Sans Medium Bold"/>
                <a:ea typeface="Fira Sans Medium Bold"/>
                <a:cs typeface="Fira Sans Medium Bold"/>
                <a:sym typeface="Fira Sans Medium Bold"/>
              </a:rPr>
              <a:t>Statut et rémunération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73548" y="1327047"/>
            <a:ext cx="538834" cy="67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43"/>
              </a:lnSpc>
              <a:spcBef>
                <a:spcPct val="0"/>
              </a:spcBef>
            </a:pPr>
            <a:r>
              <a:rPr lang="en-US" sz="3959" b="1">
                <a:solidFill>
                  <a:srgbClr val="000000"/>
                </a:solidFill>
                <a:latin typeface="Fira Sans Medium Bold"/>
                <a:ea typeface="Fira Sans Medium Bold"/>
                <a:cs typeface="Fira Sans Medium Bold"/>
                <a:sym typeface="Fira Sans Medium Bold"/>
              </a:rPr>
              <a:t>1.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73548" y="4246983"/>
            <a:ext cx="584855" cy="738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17"/>
              </a:lnSpc>
              <a:spcBef>
                <a:spcPct val="0"/>
              </a:spcBef>
            </a:pPr>
            <a:r>
              <a:rPr lang="en-US" sz="4297" b="1">
                <a:solidFill>
                  <a:srgbClr val="000000"/>
                </a:solidFill>
                <a:latin typeface="Fira Sans Medium Bold"/>
                <a:ea typeface="Fira Sans Medium Bold"/>
                <a:cs typeface="Fira Sans Medium Bold"/>
                <a:sym typeface="Fira Sans Medium Bold"/>
              </a:rPr>
              <a:t>2.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459214" y="1403247"/>
            <a:ext cx="5007309" cy="2154551"/>
            <a:chOff x="0" y="0"/>
            <a:chExt cx="6676412" cy="2872735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6676412" cy="2872735"/>
            </a:xfrm>
            <a:prstGeom prst="rect">
              <a:avLst/>
            </a:prstGeom>
            <a:solidFill>
              <a:srgbClr val="B5373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40505" y="433209"/>
              <a:ext cx="4195402" cy="1893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02"/>
                </a:lnSpc>
                <a:spcBef>
                  <a:spcPct val="0"/>
                </a:spcBef>
              </a:pPr>
              <a:r>
                <a:rPr lang="en-US" sz="2925" spc="-58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Salarié de l'entreprise = droits + obligations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643506" y="7904798"/>
            <a:ext cx="947220" cy="947220"/>
          </a:xfrm>
          <a:custGeom>
            <a:avLst/>
            <a:gdLst/>
            <a:ahLst/>
            <a:cxnLst/>
            <a:rect l="l" t="t" r="r" b="b"/>
            <a:pathLst>
              <a:path w="947220" h="947220">
                <a:moveTo>
                  <a:pt x="0" y="0"/>
                </a:moveTo>
                <a:lnTo>
                  <a:pt x="947221" y="0"/>
                </a:lnTo>
                <a:lnTo>
                  <a:pt x="947221" y="947220"/>
                </a:lnTo>
                <a:lnTo>
                  <a:pt x="0" y="947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869744" y="8054875"/>
            <a:ext cx="526869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Pas de bourse du CROUS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761856" y="1403247"/>
            <a:ext cx="4711975" cy="2154551"/>
            <a:chOff x="0" y="0"/>
            <a:chExt cx="6282634" cy="2872735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6282634" cy="2872735"/>
            </a:xfrm>
            <a:prstGeom prst="rect">
              <a:avLst/>
            </a:prstGeom>
            <a:solidFill>
              <a:srgbClr val="E0D0C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67339" y="435302"/>
              <a:ext cx="3947955" cy="1864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721"/>
                </a:lnSpc>
                <a:spcBef>
                  <a:spcPct val="0"/>
                </a:spcBef>
              </a:pPr>
              <a:r>
                <a:rPr lang="en-US" sz="2862" spc="-57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2,5 CP/mois + cotis. retraite + chômage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80567" y="9374947"/>
            <a:ext cx="6902306" cy="47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  <a:spcBef>
                <a:spcPct val="0"/>
              </a:spcBef>
            </a:pPr>
            <a:r>
              <a:rPr lang="en-US" sz="2763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*valeur au 01/11/2024 : 11,88€ brut/heure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943">
        <p:fade/>
      </p:transition>
    </mc:Choice>
    <mc:Fallback>
      <p:transition spd="med" advTm="1094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90415" y="-446411"/>
            <a:ext cx="13497585" cy="791631"/>
          </a:xfrm>
          <a:prstGeom prst="rect">
            <a:avLst/>
          </a:prstGeom>
          <a:solidFill>
            <a:srgbClr val="A67F70"/>
          </a:solidFill>
        </p:spPr>
      </p:sp>
      <p:sp>
        <p:nvSpPr>
          <p:cNvPr id="3" name="Freeform 3"/>
          <p:cNvSpPr/>
          <p:nvPr/>
        </p:nvSpPr>
        <p:spPr>
          <a:xfrm flipH="1" flipV="1">
            <a:off x="0" y="-1169840"/>
            <a:ext cx="5660104" cy="3231734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5660104" y="3231734"/>
                </a:moveTo>
                <a:lnTo>
                  <a:pt x="0" y="3231734"/>
                </a:lnTo>
                <a:lnTo>
                  <a:pt x="0" y="0"/>
                </a:lnTo>
                <a:lnTo>
                  <a:pt x="5660104" y="0"/>
                </a:lnTo>
                <a:lnTo>
                  <a:pt x="5660104" y="32317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358209" y="1445681"/>
            <a:ext cx="6950781" cy="83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07"/>
              </a:lnSpc>
              <a:spcBef>
                <a:spcPct val="0"/>
              </a:spcBef>
            </a:pPr>
            <a:r>
              <a:rPr lang="en-US" sz="5825" b="1">
                <a:solidFill>
                  <a:srgbClr val="B53734"/>
                </a:solidFill>
                <a:latin typeface="Fira Sans Medium Bold"/>
                <a:ea typeface="Fira Sans Medium Bold"/>
                <a:cs typeface="Fira Sans Medium Bold"/>
                <a:sym typeface="Fira Sans Medium Bold"/>
              </a:rPr>
              <a:t>Le contrat</a:t>
            </a:r>
          </a:p>
        </p:txBody>
      </p:sp>
      <p:sp>
        <p:nvSpPr>
          <p:cNvPr id="5" name="Freeform 5"/>
          <p:cNvSpPr/>
          <p:nvPr/>
        </p:nvSpPr>
        <p:spPr>
          <a:xfrm>
            <a:off x="5358209" y="3338934"/>
            <a:ext cx="847061" cy="941179"/>
          </a:xfrm>
          <a:custGeom>
            <a:avLst/>
            <a:gdLst/>
            <a:ahLst/>
            <a:cxnLst/>
            <a:rect l="l" t="t" r="r" b="b"/>
            <a:pathLst>
              <a:path w="847061" h="941179">
                <a:moveTo>
                  <a:pt x="0" y="0"/>
                </a:moveTo>
                <a:lnTo>
                  <a:pt x="847060" y="0"/>
                </a:lnTo>
                <a:lnTo>
                  <a:pt x="847060" y="941178"/>
                </a:lnTo>
                <a:lnTo>
                  <a:pt x="0" y="9411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58209" y="6418685"/>
            <a:ext cx="847061" cy="847061"/>
          </a:xfrm>
          <a:custGeom>
            <a:avLst/>
            <a:gdLst/>
            <a:ahLst/>
            <a:cxnLst/>
            <a:rect l="l" t="t" r="r" b="b"/>
            <a:pathLst>
              <a:path w="847061" h="847061">
                <a:moveTo>
                  <a:pt x="0" y="0"/>
                </a:moveTo>
                <a:lnTo>
                  <a:pt x="847060" y="0"/>
                </a:lnTo>
                <a:lnTo>
                  <a:pt x="847060" y="847060"/>
                </a:lnTo>
                <a:lnTo>
                  <a:pt x="0" y="8470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951252" y="3262734"/>
            <a:ext cx="9622258" cy="208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Durée :</a:t>
            </a:r>
          </a:p>
          <a:p>
            <a:pPr marL="863593" lvl="1" indent="-431796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CDD (ou CDI) de 6 à 12 mois</a:t>
            </a:r>
          </a:p>
          <a:p>
            <a:pPr marL="863593" lvl="1" indent="-431796" algn="l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10 à 12 mois</a:t>
            </a:r>
            <a:r>
              <a:rPr lang="en-US" sz="3999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à l'Université de Poitiers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51252" y="6342485"/>
            <a:ext cx="9381563" cy="208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Démarrage entre :</a:t>
            </a:r>
          </a:p>
          <a:p>
            <a:pPr marL="863593" lvl="1" indent="-431796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1 mois avant</a:t>
            </a:r>
            <a:r>
              <a:rPr lang="en-US" sz="3999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début de formation</a:t>
            </a:r>
          </a:p>
          <a:p>
            <a:pPr marL="863593" lvl="1" indent="-431796" algn="l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et </a:t>
            </a: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2 mois après</a:t>
            </a:r>
            <a:r>
              <a:rPr lang="en-US" sz="3999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début de formation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189">
        <p:fade/>
      </p:transition>
    </mc:Choice>
    <mc:Fallback>
      <p:transition spd="med" advTm="10189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46184" y="1131501"/>
            <a:ext cx="508836" cy="543493"/>
            <a:chOff x="0" y="0"/>
            <a:chExt cx="556051" cy="5939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051" cy="593924"/>
            </a:xfrm>
            <a:custGeom>
              <a:avLst/>
              <a:gdLst/>
              <a:ahLst/>
              <a:cxnLst/>
              <a:rect l="l" t="t" r="r" b="b"/>
              <a:pathLst>
                <a:path w="556051" h="593924">
                  <a:moveTo>
                    <a:pt x="431591" y="59690"/>
                  </a:moveTo>
                  <a:cubicBezTo>
                    <a:pt x="467151" y="59690"/>
                    <a:pt x="496361" y="88900"/>
                    <a:pt x="496361" y="124460"/>
                  </a:cubicBezTo>
                  <a:lnTo>
                    <a:pt x="496361" y="469464"/>
                  </a:lnTo>
                  <a:cubicBezTo>
                    <a:pt x="496361" y="505024"/>
                    <a:pt x="467151" y="534234"/>
                    <a:pt x="431591" y="534234"/>
                  </a:cubicBezTo>
                  <a:lnTo>
                    <a:pt x="124460" y="534234"/>
                  </a:lnTo>
                  <a:cubicBezTo>
                    <a:pt x="88900" y="534234"/>
                    <a:pt x="59690" y="505024"/>
                    <a:pt x="59690" y="4694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31591" y="59690"/>
                  </a:lnTo>
                  <a:moveTo>
                    <a:pt x="4315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69464"/>
                  </a:lnTo>
                  <a:cubicBezTo>
                    <a:pt x="0" y="538044"/>
                    <a:pt x="55880" y="593924"/>
                    <a:pt x="124460" y="593924"/>
                  </a:cubicBezTo>
                  <a:lnTo>
                    <a:pt x="431591" y="593924"/>
                  </a:lnTo>
                  <a:cubicBezTo>
                    <a:pt x="500171" y="593924"/>
                    <a:pt x="556051" y="538044"/>
                    <a:pt x="556051" y="469464"/>
                  </a:cubicBezTo>
                  <a:lnTo>
                    <a:pt x="556051" y="124460"/>
                  </a:lnTo>
                  <a:cubicBezTo>
                    <a:pt x="556051" y="55880"/>
                    <a:pt x="500171" y="0"/>
                    <a:pt x="4315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4790415" y="-446411"/>
            <a:ext cx="13497585" cy="791631"/>
          </a:xfrm>
          <a:prstGeom prst="rect">
            <a:avLst/>
          </a:prstGeom>
          <a:solidFill>
            <a:srgbClr val="A67F70"/>
          </a:solidFill>
        </p:spPr>
      </p:sp>
      <p:sp>
        <p:nvSpPr>
          <p:cNvPr id="5" name="Freeform 5"/>
          <p:cNvSpPr/>
          <p:nvPr/>
        </p:nvSpPr>
        <p:spPr>
          <a:xfrm flipH="1" flipV="1">
            <a:off x="0" y="-1169840"/>
            <a:ext cx="5660104" cy="3231734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5660104" y="3231734"/>
                </a:moveTo>
                <a:lnTo>
                  <a:pt x="0" y="3231734"/>
                </a:lnTo>
                <a:lnTo>
                  <a:pt x="0" y="0"/>
                </a:lnTo>
                <a:lnTo>
                  <a:pt x="5660104" y="0"/>
                </a:lnTo>
                <a:lnTo>
                  <a:pt x="5660104" y="32317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239534" y="1423016"/>
            <a:ext cx="6950781" cy="83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07"/>
              </a:lnSpc>
              <a:spcBef>
                <a:spcPct val="0"/>
              </a:spcBef>
            </a:pPr>
            <a:r>
              <a:rPr lang="en-US" sz="5825" b="1">
                <a:solidFill>
                  <a:srgbClr val="B53734"/>
                </a:solidFill>
                <a:latin typeface="Fira Sans Medium Bold"/>
                <a:ea typeface="Fira Sans Medium Bold"/>
                <a:cs typeface="Fira Sans Medium Bold"/>
                <a:sym typeface="Fira Sans Medium Bold"/>
              </a:rPr>
              <a:t>Accompagnement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13920" y="3464125"/>
            <a:ext cx="13445380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Tuteur pédagogique</a:t>
            </a:r>
            <a:r>
              <a:rPr lang="en-US" sz="3999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: validation missions, points réguliers, visites entreprise</a:t>
            </a:r>
          </a:p>
        </p:txBody>
      </p:sp>
      <p:sp>
        <p:nvSpPr>
          <p:cNvPr id="8" name="Freeform 8"/>
          <p:cNvSpPr/>
          <p:nvPr/>
        </p:nvSpPr>
        <p:spPr>
          <a:xfrm>
            <a:off x="2474076" y="3700662"/>
            <a:ext cx="987425" cy="987425"/>
          </a:xfrm>
          <a:custGeom>
            <a:avLst/>
            <a:gdLst/>
            <a:ahLst/>
            <a:cxnLst/>
            <a:rect l="l" t="t" r="r" b="b"/>
            <a:pathLst>
              <a:path w="987425" h="987425">
                <a:moveTo>
                  <a:pt x="0" y="0"/>
                </a:moveTo>
                <a:lnTo>
                  <a:pt x="987426" y="0"/>
                </a:lnTo>
                <a:lnTo>
                  <a:pt x="987426" y="987426"/>
                </a:lnTo>
                <a:lnTo>
                  <a:pt x="0" y="987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813920" y="5380145"/>
            <a:ext cx="12912896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Tuteur entreprise </a:t>
            </a:r>
            <a:r>
              <a:rPr lang="en-US" sz="3999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: intégration, situations de travail formatrices (savoir-faire)</a:t>
            </a:r>
          </a:p>
        </p:txBody>
      </p:sp>
      <p:sp>
        <p:nvSpPr>
          <p:cNvPr id="10" name="Freeform 10"/>
          <p:cNvSpPr/>
          <p:nvPr/>
        </p:nvSpPr>
        <p:spPr>
          <a:xfrm>
            <a:off x="2400821" y="5616682"/>
            <a:ext cx="987425" cy="987425"/>
          </a:xfrm>
          <a:custGeom>
            <a:avLst/>
            <a:gdLst/>
            <a:ahLst/>
            <a:cxnLst/>
            <a:rect l="l" t="t" r="r" b="b"/>
            <a:pathLst>
              <a:path w="987425" h="987425">
                <a:moveTo>
                  <a:pt x="0" y="0"/>
                </a:moveTo>
                <a:lnTo>
                  <a:pt x="987426" y="0"/>
                </a:lnTo>
                <a:lnTo>
                  <a:pt x="987426" y="987425"/>
                </a:lnTo>
                <a:lnTo>
                  <a:pt x="0" y="987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813920" y="7456501"/>
            <a:ext cx="12821603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Service Alternance</a:t>
            </a:r>
            <a:r>
              <a:rPr lang="en-US" sz="3999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: accompagnement, information, suivi administratif + financier</a:t>
            </a:r>
          </a:p>
        </p:txBody>
      </p:sp>
      <p:sp>
        <p:nvSpPr>
          <p:cNvPr id="12" name="Freeform 12"/>
          <p:cNvSpPr/>
          <p:nvPr/>
        </p:nvSpPr>
        <p:spPr>
          <a:xfrm>
            <a:off x="2400821" y="7693039"/>
            <a:ext cx="987425" cy="987425"/>
          </a:xfrm>
          <a:custGeom>
            <a:avLst/>
            <a:gdLst/>
            <a:ahLst/>
            <a:cxnLst/>
            <a:rect l="l" t="t" r="r" b="b"/>
            <a:pathLst>
              <a:path w="987425" h="987425">
                <a:moveTo>
                  <a:pt x="0" y="0"/>
                </a:moveTo>
                <a:lnTo>
                  <a:pt x="987426" y="0"/>
                </a:lnTo>
                <a:lnTo>
                  <a:pt x="987426" y="987425"/>
                </a:lnTo>
                <a:lnTo>
                  <a:pt x="0" y="9874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712">
        <p:fade/>
      </p:transition>
    </mc:Choice>
    <mc:Fallback>
      <p:transition spd="med" advTm="10712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46184" y="1131501"/>
            <a:ext cx="508836" cy="543493"/>
            <a:chOff x="0" y="0"/>
            <a:chExt cx="556051" cy="5939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051" cy="593924"/>
            </a:xfrm>
            <a:custGeom>
              <a:avLst/>
              <a:gdLst/>
              <a:ahLst/>
              <a:cxnLst/>
              <a:rect l="l" t="t" r="r" b="b"/>
              <a:pathLst>
                <a:path w="556051" h="593924">
                  <a:moveTo>
                    <a:pt x="431591" y="59690"/>
                  </a:moveTo>
                  <a:cubicBezTo>
                    <a:pt x="467151" y="59690"/>
                    <a:pt x="496361" y="88900"/>
                    <a:pt x="496361" y="124460"/>
                  </a:cubicBezTo>
                  <a:lnTo>
                    <a:pt x="496361" y="469464"/>
                  </a:lnTo>
                  <a:cubicBezTo>
                    <a:pt x="496361" y="505024"/>
                    <a:pt x="467151" y="534234"/>
                    <a:pt x="431591" y="534234"/>
                  </a:cubicBezTo>
                  <a:lnTo>
                    <a:pt x="124460" y="534234"/>
                  </a:lnTo>
                  <a:cubicBezTo>
                    <a:pt x="88900" y="534234"/>
                    <a:pt x="59690" y="505024"/>
                    <a:pt x="59690" y="4694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31591" y="59690"/>
                  </a:lnTo>
                  <a:moveTo>
                    <a:pt x="4315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69464"/>
                  </a:lnTo>
                  <a:cubicBezTo>
                    <a:pt x="0" y="538044"/>
                    <a:pt x="55880" y="593924"/>
                    <a:pt x="124460" y="593924"/>
                  </a:cubicBezTo>
                  <a:lnTo>
                    <a:pt x="431591" y="593924"/>
                  </a:lnTo>
                  <a:cubicBezTo>
                    <a:pt x="500171" y="593924"/>
                    <a:pt x="556051" y="538044"/>
                    <a:pt x="556051" y="469464"/>
                  </a:cubicBezTo>
                  <a:lnTo>
                    <a:pt x="556051" y="124460"/>
                  </a:lnTo>
                  <a:cubicBezTo>
                    <a:pt x="556051" y="55880"/>
                    <a:pt x="500171" y="0"/>
                    <a:pt x="4315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4790415" y="-446411"/>
            <a:ext cx="13497585" cy="791631"/>
          </a:xfrm>
          <a:prstGeom prst="rect">
            <a:avLst/>
          </a:prstGeom>
          <a:solidFill>
            <a:srgbClr val="A67F70"/>
          </a:solidFill>
        </p:spPr>
      </p:sp>
      <p:sp>
        <p:nvSpPr>
          <p:cNvPr id="5" name="Freeform 5"/>
          <p:cNvSpPr/>
          <p:nvPr/>
        </p:nvSpPr>
        <p:spPr>
          <a:xfrm flipH="1" flipV="1">
            <a:off x="0" y="-1169840"/>
            <a:ext cx="5660104" cy="3231734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5660104" y="3231734"/>
                </a:moveTo>
                <a:lnTo>
                  <a:pt x="0" y="3231734"/>
                </a:lnTo>
                <a:lnTo>
                  <a:pt x="0" y="0"/>
                </a:lnTo>
                <a:lnTo>
                  <a:pt x="5660104" y="0"/>
                </a:lnTo>
                <a:lnTo>
                  <a:pt x="5660104" y="32317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29809" y="1365860"/>
            <a:ext cx="6950781" cy="83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07"/>
              </a:lnSpc>
              <a:spcBef>
                <a:spcPct val="0"/>
              </a:spcBef>
            </a:pPr>
            <a:r>
              <a:rPr lang="en-US" sz="5825" b="1">
                <a:solidFill>
                  <a:srgbClr val="B53734"/>
                </a:solidFill>
                <a:latin typeface="Fira Sans Medium Bold"/>
                <a:ea typeface="Fira Sans Medium Bold"/>
                <a:cs typeface="Fira Sans Medium Bold"/>
                <a:sym typeface="Fira Sans Medium Bold"/>
              </a:rPr>
              <a:t>Engagements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40456" y="2639270"/>
            <a:ext cx="14018844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Alternant</a:t>
            </a:r>
            <a:r>
              <a:rPr lang="en-US" sz="3999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: réalisation missions entreprise + assiduité (cours et entreprise)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40456" y="4600946"/>
            <a:ext cx="14018844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Entreprise </a:t>
            </a:r>
            <a:r>
              <a:rPr lang="en-US" sz="3999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: proposition missions en lien avec cursus (savoirs, savoir-faire) et suivi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40456" y="6781758"/>
            <a:ext cx="1383381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Université</a:t>
            </a:r>
            <a:r>
              <a:rPr lang="en-US" sz="3999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: dispensation enseignements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827357" y="2715470"/>
            <a:ext cx="758283" cy="992990"/>
          </a:xfrm>
          <a:custGeom>
            <a:avLst/>
            <a:gdLst/>
            <a:ahLst/>
            <a:cxnLst/>
            <a:rect l="l" t="t" r="r" b="b"/>
            <a:pathLst>
              <a:path w="758283" h="992990">
                <a:moveTo>
                  <a:pt x="0" y="0"/>
                </a:moveTo>
                <a:lnTo>
                  <a:pt x="758283" y="0"/>
                </a:lnTo>
                <a:lnTo>
                  <a:pt x="758283" y="992990"/>
                </a:lnTo>
                <a:lnTo>
                  <a:pt x="0" y="992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27357" y="4677146"/>
            <a:ext cx="758283" cy="992990"/>
          </a:xfrm>
          <a:custGeom>
            <a:avLst/>
            <a:gdLst/>
            <a:ahLst/>
            <a:cxnLst/>
            <a:rect l="l" t="t" r="r" b="b"/>
            <a:pathLst>
              <a:path w="758283" h="992990">
                <a:moveTo>
                  <a:pt x="0" y="0"/>
                </a:moveTo>
                <a:lnTo>
                  <a:pt x="758283" y="0"/>
                </a:lnTo>
                <a:lnTo>
                  <a:pt x="758283" y="992990"/>
                </a:lnTo>
                <a:lnTo>
                  <a:pt x="0" y="9929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27357" y="6518253"/>
            <a:ext cx="758283" cy="992990"/>
          </a:xfrm>
          <a:custGeom>
            <a:avLst/>
            <a:gdLst/>
            <a:ahLst/>
            <a:cxnLst/>
            <a:rect l="l" t="t" r="r" b="b"/>
            <a:pathLst>
              <a:path w="758283" h="992990">
                <a:moveTo>
                  <a:pt x="0" y="0"/>
                </a:moveTo>
                <a:lnTo>
                  <a:pt x="758283" y="0"/>
                </a:lnTo>
                <a:lnTo>
                  <a:pt x="758283" y="992991"/>
                </a:lnTo>
                <a:lnTo>
                  <a:pt x="0" y="992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827357" y="8156721"/>
            <a:ext cx="758283" cy="992990"/>
          </a:xfrm>
          <a:custGeom>
            <a:avLst/>
            <a:gdLst/>
            <a:ahLst/>
            <a:cxnLst/>
            <a:rect l="l" t="t" r="r" b="b"/>
            <a:pathLst>
              <a:path w="758283" h="992990">
                <a:moveTo>
                  <a:pt x="0" y="0"/>
                </a:moveTo>
                <a:lnTo>
                  <a:pt x="758283" y="0"/>
                </a:lnTo>
                <a:lnTo>
                  <a:pt x="758283" y="992990"/>
                </a:lnTo>
                <a:lnTo>
                  <a:pt x="0" y="9929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07842" y="8414180"/>
            <a:ext cx="758283" cy="992990"/>
          </a:xfrm>
          <a:custGeom>
            <a:avLst/>
            <a:gdLst/>
            <a:ahLst/>
            <a:cxnLst/>
            <a:rect l="l" t="t" r="r" b="b"/>
            <a:pathLst>
              <a:path w="758283" h="992990">
                <a:moveTo>
                  <a:pt x="0" y="0"/>
                </a:moveTo>
                <a:lnTo>
                  <a:pt x="758283" y="0"/>
                </a:lnTo>
                <a:lnTo>
                  <a:pt x="758283" y="992990"/>
                </a:lnTo>
                <a:lnTo>
                  <a:pt x="0" y="9929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28700" y="8653216"/>
            <a:ext cx="758283" cy="992990"/>
          </a:xfrm>
          <a:custGeom>
            <a:avLst/>
            <a:gdLst/>
            <a:ahLst/>
            <a:cxnLst/>
            <a:rect l="l" t="t" r="r" b="b"/>
            <a:pathLst>
              <a:path w="758283" h="992990">
                <a:moveTo>
                  <a:pt x="0" y="0"/>
                </a:moveTo>
                <a:lnTo>
                  <a:pt x="758283" y="0"/>
                </a:lnTo>
                <a:lnTo>
                  <a:pt x="758283" y="992990"/>
                </a:lnTo>
                <a:lnTo>
                  <a:pt x="0" y="992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258078" y="8551879"/>
            <a:ext cx="138161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ira Sans Light Bold"/>
                <a:ea typeface="Fira Sans Light Bold"/>
                <a:cs typeface="Fira Sans Light Bold"/>
                <a:sym typeface="Fira Sans Light Bold"/>
              </a:rPr>
              <a:t>Engagement mutuel = respecter le calendrier d'alternance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063">
        <p:fade/>
      </p:transition>
    </mc:Choice>
    <mc:Fallback>
      <p:transition spd="med" advTm="11063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499</Words>
  <Application>Microsoft Office PowerPoint</Application>
  <PresentationFormat>Personnalisé</PresentationFormat>
  <Paragraphs>100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Fira Sans Bold Bold</vt:lpstr>
      <vt:lpstr>Fira Sans Medium</vt:lpstr>
      <vt:lpstr>Fira Sans Light Bold</vt:lpstr>
      <vt:lpstr>Fira Sans Medium Bold</vt:lpstr>
      <vt:lpstr>Arial</vt:lpstr>
      <vt:lpstr>Fira Sans Light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FORUM entreprises SFA</dc:title>
  <cp:lastModifiedBy>Quentin Goethals</cp:lastModifiedBy>
  <cp:revision>3</cp:revision>
  <dcterms:created xsi:type="dcterms:W3CDTF">2006-08-16T00:00:00Z</dcterms:created>
  <dcterms:modified xsi:type="dcterms:W3CDTF">2024-11-19T08:13:06Z</dcterms:modified>
  <dc:identifier>DAGW0JaiaXU</dc:identifier>
</cp:coreProperties>
</file>