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François Jégou" initials="JJ" lastIdx="1" clrIdx="0">
    <p:extLst>
      <p:ext uri="{19B8F6BF-5375-455C-9EA6-DF929625EA0E}">
        <p15:presenceInfo xmlns:p15="http://schemas.microsoft.com/office/powerpoint/2012/main" userId="S::jean-francois.jegou@univ-poitiers.fr::4f44e33e-6f3e-4007-9d28-f363812809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94470-96E9-4DF1-93DD-5C74E6A6B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498D62-57A7-435E-952F-CA0BCB79E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E43138-1A3F-4B24-8DD1-1D5DB30D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F2861A-635F-4839-93D9-AA6A68DB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04471C-BCE2-4A41-A645-A16235AE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5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27D3D-ACFA-4C65-A896-8BC38750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E235D1-512D-43AC-84C1-6D84955EB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BEA920-E7AD-4A73-B768-D63B108E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56EB58-F2DE-4C87-A39B-27C9D8A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A11A9-F83A-43B9-8647-B3DB6277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90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C847EA-6042-46AD-A36E-96718C889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F1C85C-60A7-4FD2-9692-11C07FEBD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D7585-1CAD-4F39-B938-CCF3C232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04354-FF4B-464D-873E-98D66ACD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44F6BB-7623-4308-86CE-D794D7B0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57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>
            <a:extLst>
              <a:ext uri="{FF2B5EF4-FFF2-40B4-BE49-F238E27FC236}">
                <a16:creationId xmlns:a16="http://schemas.microsoft.com/office/drawing/2014/main" id="{2516A82D-DDEC-475D-AA3A-3A8D984E52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72867" y="6446839"/>
            <a:ext cx="416771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900" b="1">
                <a:solidFill>
                  <a:srgbClr val="9B8977"/>
                </a:solidFill>
                <a:latin typeface="Neo Sans Std" charset="0"/>
              </a:rPr>
              <a:t>TITRE DE LA PRÉSENTATION / </a:t>
            </a:r>
            <a:r>
              <a:rPr lang="fr-FR" altLang="fr-FR" sz="900" b="1">
                <a:latin typeface="Neo Sans Std" charset="0"/>
              </a:rPr>
              <a:t>DATE / </a:t>
            </a:r>
            <a:fld id="{6518D810-8D61-4A5F-89E8-8F9B2601F133}" type="slidenum">
              <a:rPr lang="fr-FR" altLang="fr-FR" sz="900" b="1">
                <a:solidFill>
                  <a:srgbClr val="A2122A"/>
                </a:solidFill>
                <a:latin typeface="Neo Sans Std" charset="0"/>
              </a:rPr>
              <a:pPr eaLnBrk="1" hangingPunct="1"/>
              <a:t>‹N°›</a:t>
            </a:fld>
            <a:endParaRPr lang="fr-FR" altLang="fr-FR" sz="900" b="1">
              <a:solidFill>
                <a:srgbClr val="A2122A"/>
              </a:solidFill>
              <a:latin typeface="Neo Sans Std" charset="0"/>
            </a:endParaRPr>
          </a:p>
          <a:p>
            <a:pPr eaLnBrk="1" hangingPunct="1"/>
            <a:endParaRPr lang="fr-FR" altLang="fr-FR" sz="900" b="1">
              <a:latin typeface="Neo Sans Std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DC1AFE-613A-44D6-874A-C27EC4C90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1589"/>
            <a:ext cx="12187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40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1E01B35-24CC-4675-A21C-D5489D307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27"/>
          <a:stretch/>
        </p:blipFill>
        <p:spPr bwMode="auto">
          <a:xfrm>
            <a:off x="2118" y="1589"/>
            <a:ext cx="12187767" cy="112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3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FD2D1-77DD-42E5-99EA-81C2FB7C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B0166-5D45-4B69-A419-97DF88F65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BE5C9C-91DC-4AF8-A0A4-881D4E43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AE8FCF-8F31-418A-B933-0EAA7858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57BCBB-A485-42B7-A3AF-2F768A62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88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D5F63-1529-4EAC-B30C-4B8995AA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1EBAF5-B1BE-42DD-86D9-5AC20E6B0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7848DC-7A2E-4849-A1C8-B88D12AA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1F3A4D-8C42-484D-A34B-2C5BB386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7713-DC4A-4E90-893A-279060CF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49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CFD3A-805F-4536-ACCC-0DAFA484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16C254-83BA-43BF-9ADA-66881779E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D15037-FF6E-408B-9803-B46B10DCE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23D2F4-84B8-43A0-BD7D-9297FA11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51987C-13B7-402F-9B78-FC36F41F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DBD2BB-4BD4-4B0A-9376-FFDD952D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4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1FE0D-B3D5-410D-858F-EA5E1966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10E55B-1F8D-4D2E-8025-9246A1D7C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FE1A43-7FA3-49B4-B1B7-86948D3DD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81C903-0799-488F-8C22-4D51F9077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6CC0E5-4BB0-487A-BBD5-4C3CD582F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23C07E-71E9-4EDB-B558-A3E5D8EB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12E1AC-BE29-47C1-96B3-C9C491D2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CA79DC-5C4C-413C-BE89-0954400C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87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310FA-B6C8-4A50-9692-1FF6EC8C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78EBDC-3C17-4E2A-A812-6B382246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26EA78-D48C-44DA-9646-93807426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5AEB16-9C78-463F-A2F6-F9C7D3CB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36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4CA550-D5D8-4382-88F7-D91A006C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3CDAF8-E3FA-4E83-9530-59488BEC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ABDFB-4383-4D1C-8FD3-D3F517B2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57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6F72E-EFE5-483A-9335-243E3488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04EF6E-D033-4ADA-B024-7D2DA459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DC0CB7-8BAB-46D0-B5AB-ACED35547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CAD66B-AA75-460A-A1D9-8823E73B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1B5512-CC74-45C3-B222-1C660EEB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29C456-F13B-469D-9416-45975BD0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21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2B36F-9AED-43F4-A0B9-49D51A42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4ADD69-9096-4437-A020-EBBB50DEB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D81774-9C63-4772-885F-B8EE22656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FD3C7A-272D-4748-B50B-AAD6FCED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9A6CF9-B33C-4A1F-93B3-6FC25C5C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A360FA-78D4-45E3-B0DE-B521D430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7428EA-E07E-4213-AFF4-E2D38D98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130DFE-A694-4B60-AC6E-510DA4290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ACC1D-EEE9-47D7-AD96-D9FE5F430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B726-7947-450F-B3EF-337024573916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89B4C-2263-4945-AFA6-9EF4B25D2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08D453-0687-4A09-9C6A-D05C2ECA8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34303-5635-4713-9BDA-B097D6E42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93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716D9A10-AB64-4B0D-9B15-88152246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1" y="3292475"/>
            <a:ext cx="2478677" cy="19914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2739198-4CAC-4A4D-ACC3-7B3E089A8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38" y="3978058"/>
            <a:ext cx="2234028" cy="1305833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E2712E-9C63-4DAA-9678-CD50E6D4E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89" y="4288183"/>
            <a:ext cx="4047263" cy="12963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02AB30-1EAB-4AD7-B0CB-FEC3F993B27C}"/>
              </a:ext>
            </a:extLst>
          </p:cNvPr>
          <p:cNvSpPr/>
          <p:nvPr/>
        </p:nvSpPr>
        <p:spPr>
          <a:xfrm>
            <a:off x="3729490" y="2389187"/>
            <a:ext cx="7696155" cy="903288"/>
          </a:xfrm>
          <a:prstGeom prst="rect">
            <a:avLst/>
          </a:prstGeom>
          <a:solidFill>
            <a:srgbClr val="9B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Plateforme </a:t>
            </a:r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ImageUP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024D0-08A5-4FA2-AD2C-8A53DE524B64}"/>
              </a:ext>
            </a:extLst>
          </p:cNvPr>
          <p:cNvSpPr/>
          <p:nvPr/>
        </p:nvSpPr>
        <p:spPr>
          <a:xfrm>
            <a:off x="3729490" y="1504404"/>
            <a:ext cx="2932566" cy="903288"/>
          </a:xfrm>
          <a:prstGeom prst="rect">
            <a:avLst/>
          </a:prstGeom>
          <a:solidFill>
            <a:srgbClr val="9B8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8BF9D5-AF24-441F-9886-7628878CDD33}"/>
              </a:ext>
            </a:extLst>
          </p:cNvPr>
          <p:cNvSpPr/>
          <p:nvPr/>
        </p:nvSpPr>
        <p:spPr>
          <a:xfrm>
            <a:off x="3729492" y="3292475"/>
            <a:ext cx="5018087" cy="647700"/>
          </a:xfrm>
          <a:prstGeom prst="rect">
            <a:avLst/>
          </a:prstGeom>
          <a:solidFill>
            <a:srgbClr val="A2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4000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8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1FD52-F585-4691-92B1-BBBD7F627FA7}"/>
              </a:ext>
            </a:extLst>
          </p:cNvPr>
          <p:cNvSpPr/>
          <p:nvPr/>
        </p:nvSpPr>
        <p:spPr>
          <a:xfrm>
            <a:off x="600075" y="409574"/>
            <a:ext cx="9040314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C00000"/>
                </a:solidFill>
              </a:rPr>
              <a:t>Futurs équipements intégrant la plateforme – CPER  2021/2027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CA403E-C3B7-45E8-9AA8-CD81DEFDE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003" y="830664"/>
            <a:ext cx="2058918" cy="7182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EB91B3-9E9E-4D82-8F14-5BECD37DF7F5}"/>
              </a:ext>
            </a:extLst>
          </p:cNvPr>
          <p:cNvSpPr txBox="1"/>
          <p:nvPr/>
        </p:nvSpPr>
        <p:spPr>
          <a:xfrm>
            <a:off x="347079" y="779206"/>
            <a:ext cx="4257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Projet INOVEX (Campus santé) - 4 axes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Axe 1 « Homme réparé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Axe 2 «  Neurosciences »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3B0849-05D0-4841-992D-3C89A069D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445" y="899099"/>
            <a:ext cx="1328558" cy="649793"/>
          </a:xfrm>
          <a:prstGeom prst="rect">
            <a:avLst/>
          </a:prstGeom>
        </p:spPr>
      </p:pic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477A578E-EAA7-4219-851D-30D89C34E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06906"/>
              </p:ext>
            </p:extLst>
          </p:nvPr>
        </p:nvGraphicFramePr>
        <p:xfrm>
          <a:off x="209006" y="1724092"/>
          <a:ext cx="11810087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6541">
                  <a:extLst>
                    <a:ext uri="{9D8B030D-6E8A-4147-A177-3AD203B41FA5}">
                      <a16:colId xmlns:a16="http://schemas.microsoft.com/office/drawing/2014/main" val="1714316194"/>
                    </a:ext>
                  </a:extLst>
                </a:gridCol>
                <a:gridCol w="1333042">
                  <a:extLst>
                    <a:ext uri="{9D8B030D-6E8A-4147-A177-3AD203B41FA5}">
                      <a16:colId xmlns:a16="http://schemas.microsoft.com/office/drawing/2014/main" val="2339818822"/>
                    </a:ext>
                  </a:extLst>
                </a:gridCol>
                <a:gridCol w="1165080">
                  <a:extLst>
                    <a:ext uri="{9D8B030D-6E8A-4147-A177-3AD203B41FA5}">
                      <a16:colId xmlns:a16="http://schemas.microsoft.com/office/drawing/2014/main" val="2168964943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1614881519"/>
                    </a:ext>
                  </a:extLst>
                </a:gridCol>
                <a:gridCol w="1917150">
                  <a:extLst>
                    <a:ext uri="{9D8B030D-6E8A-4147-A177-3AD203B41FA5}">
                      <a16:colId xmlns:a16="http://schemas.microsoft.com/office/drawing/2014/main" val="2595062837"/>
                    </a:ext>
                  </a:extLst>
                </a:gridCol>
              </a:tblGrid>
              <a:tr h="808658">
                <a:tc>
                  <a:txBody>
                    <a:bodyPr/>
                    <a:lstStyle/>
                    <a:p>
                      <a:pPr algn="l"/>
                      <a:r>
                        <a:rPr lang="fr-FR" sz="1800" dirty="0"/>
                        <a:t>Equipements – Projets – structures concernées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Montant</a:t>
                      </a:r>
                    </a:p>
                    <a:p>
                      <a:pPr algn="ctr"/>
                      <a:r>
                        <a:rPr lang="fr-FR" sz="1800" dirty="0"/>
                        <a:t>(Fonds)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Axe(s)</a:t>
                      </a:r>
                    </a:p>
                    <a:p>
                      <a:pPr algn="ctr"/>
                      <a:r>
                        <a:rPr lang="fr-FR" sz="1800" dirty="0"/>
                        <a:t>indiqués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Intégration </a:t>
                      </a:r>
                      <a:r>
                        <a:rPr lang="fr-FR" sz="1800" dirty="0" err="1"/>
                        <a:t>ImageUP</a:t>
                      </a:r>
                      <a:r>
                        <a:rPr lang="fr-FR" sz="1800" dirty="0"/>
                        <a:t> (personnel dédié)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36203"/>
                  </a:ext>
                </a:extLst>
              </a:tr>
              <a:tr h="600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Microscope </a:t>
                      </a:r>
                      <a:r>
                        <a:rPr lang="fr-FR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bi-photonique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 du fonctionnement cérébral par imagerie in vivo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Structures concernées : LNEC, IRTOMIT, USBS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800 000 € </a:t>
                      </a:r>
                    </a:p>
                    <a:p>
                      <a:pPr algn="ctr"/>
                      <a:r>
                        <a:rPr lang="fr-FR" sz="1400" dirty="0"/>
                        <a:t>(CPER)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 + 2 + USBS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817254"/>
                  </a:ext>
                </a:extLst>
              </a:tr>
              <a:tr h="600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Cytomètre de Flux </a:t>
                      </a:r>
                      <a:endParaRPr lang="fr-FR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 phénotypique des cellules cancéreuses et des cellules immunitaires du microenvironnement tumoral par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cytofluorimétrie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flux (Oncosphère)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Structures concernées : USBS, IRTOMIT, LITEC, STIM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500 000 €</a:t>
                      </a:r>
                    </a:p>
                    <a:p>
                      <a:pPr algn="ctr"/>
                      <a:r>
                        <a:rPr lang="fr-FR" sz="1400" dirty="0"/>
                        <a:t>(CPER)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+ USBS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Oui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9188227"/>
                  </a:ext>
                </a:extLst>
              </a:tr>
              <a:tr h="600843"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Trieur de cellules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Séparation des cellules cancéreuses et des cellules immunitaires du microenvironnement tumoral par tri cellulaire (Oncosphère)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Structures concernées : USBS, IRTOMIT, LITEC, STIM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440 000 €</a:t>
                      </a:r>
                    </a:p>
                    <a:p>
                      <a:pPr algn="ctr"/>
                      <a:r>
                        <a:rPr lang="fr-FR" sz="1400" dirty="0"/>
                        <a:t>(CPER)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+ USBS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Oui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640340"/>
                  </a:ext>
                </a:extLst>
              </a:tr>
              <a:tr h="600843"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Station de </a:t>
                      </a:r>
                      <a:r>
                        <a:rPr lang="fr-FR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vidéomicroscopie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rapide </a:t>
                      </a:r>
                      <a:r>
                        <a:rPr lang="fr-FR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spinning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</a:t>
                      </a:r>
                      <a:endParaRPr lang="fr-F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 </a:t>
                      </a:r>
                      <a:r>
                        <a:rPr lang="fr-FR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Imaging pour cellules tumorales invasives, </a:t>
                      </a:r>
                      <a:r>
                        <a:rPr lang="fr-FR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tracking</a:t>
                      </a: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cellulaire, et analyse phénotypique (oncosphère)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Structures concernées :   Image-UP, STIM, USBS.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550 000 €</a:t>
                      </a:r>
                    </a:p>
                    <a:p>
                      <a:pPr algn="ctr"/>
                      <a:r>
                        <a:rPr lang="fr-FR" sz="1400" dirty="0"/>
                        <a:t>(FEDER)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+ USBS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328601"/>
                  </a:ext>
                </a:extLst>
              </a:tr>
              <a:tr h="600843"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</a:t>
                      </a:r>
                    </a:p>
                    <a:p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Analyses </a:t>
                      </a:r>
                      <a:r>
                        <a:rPr lang="fr-FR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sub-cellulaires</a:t>
                      </a: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imagerie de microscopie électronique de transmission (EBI, USBS, LNEC)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400 000 €</a:t>
                      </a:r>
                    </a:p>
                    <a:p>
                      <a:pPr algn="ctr"/>
                      <a:r>
                        <a:rPr lang="fr-FR" sz="1400" dirty="0"/>
                        <a:t>(FEDER)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USBS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Oui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44023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C81F604-F8E9-4993-AB84-24363197087A}"/>
              </a:ext>
            </a:extLst>
          </p:cNvPr>
          <p:cNvSpPr/>
          <p:nvPr/>
        </p:nvSpPr>
        <p:spPr>
          <a:xfrm>
            <a:off x="3882637" y="10562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Axe 3 «  Antibiorésistance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Axe 4 « Cancérologie »</a:t>
            </a:r>
          </a:p>
        </p:txBody>
      </p:sp>
    </p:spTree>
    <p:extLst>
      <p:ext uri="{BB962C8B-B14F-4D97-AF65-F5344CB8AC3E}">
        <p14:creationId xmlns:p14="http://schemas.microsoft.com/office/powerpoint/2010/main" val="349935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1FD52-F585-4691-92B1-BBBD7F627FA7}"/>
              </a:ext>
            </a:extLst>
          </p:cNvPr>
          <p:cNvSpPr/>
          <p:nvPr/>
        </p:nvSpPr>
        <p:spPr>
          <a:xfrm>
            <a:off x="600075" y="409574"/>
            <a:ext cx="856134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C00000"/>
                </a:solidFill>
              </a:rPr>
              <a:t>Déménagement du plateau de cytométrie en flux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82D551-2A40-426B-BDDF-03D1B5811C89}"/>
              </a:ext>
            </a:extLst>
          </p:cNvPr>
          <p:cNvSpPr txBox="1"/>
          <p:nvPr/>
        </p:nvSpPr>
        <p:spPr>
          <a:xfrm>
            <a:off x="218338" y="966849"/>
            <a:ext cx="1197366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/>
              <a:t>Actuellement hébergé au </a:t>
            </a:r>
            <a:r>
              <a:rPr lang="fr-FR" sz="2000" b="1" dirty="0"/>
              <a:t>LITEC</a:t>
            </a:r>
            <a:r>
              <a:rPr lang="fr-FR" sz="2000" dirty="0"/>
              <a:t> (salle MS 024)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b="1" dirty="0"/>
              <a:t>Equipements </a:t>
            </a:r>
            <a:r>
              <a:rPr lang="fr-FR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1 analyseur FACS Verse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1 analyseur </a:t>
            </a:r>
            <a:r>
              <a:rPr lang="fr-FR" sz="2000" dirty="0" err="1"/>
              <a:t>Cytek</a:t>
            </a:r>
            <a:r>
              <a:rPr lang="fr-FR" sz="2000" dirty="0"/>
              <a:t> Aurora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1 trieur BD Aria 3 + hotte PSM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1 poste d’analyse </a:t>
            </a:r>
            <a:r>
              <a:rPr lang="fr-FR" sz="2000" dirty="0" err="1"/>
              <a:t>FlowJo</a:t>
            </a:r>
            <a:r>
              <a:rPr lang="fr-FR" sz="2000" dirty="0"/>
              <a:t> (PC)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+ 1 autre poste d’analyse </a:t>
            </a:r>
            <a:r>
              <a:rPr lang="fr-FR" sz="2000" dirty="0" err="1"/>
              <a:t>FlowJo</a:t>
            </a:r>
            <a:r>
              <a:rPr lang="fr-FR" sz="2000" dirty="0"/>
              <a:t> à installer</a:t>
            </a:r>
          </a:p>
          <a:p>
            <a:pPr lvl="1"/>
            <a:endParaRPr lang="fr-FR" sz="2000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Déménagement vers la </a:t>
            </a:r>
            <a:r>
              <a:rPr lang="fr-FR" sz="2000" b="1" dirty="0"/>
              <a:t>salle MN T03 du PBS </a:t>
            </a:r>
            <a:r>
              <a:rPr lang="fr-FR" sz="2000" dirty="0"/>
              <a:t>(ancien laboratoire de séquençage de Daniel – Accord T. </a:t>
            </a:r>
            <a:r>
              <a:rPr lang="fr-FR" sz="2000" dirty="0" err="1"/>
              <a:t>Cabioc’h</a:t>
            </a:r>
            <a:r>
              <a:rPr lang="fr-FR" sz="2000" dirty="0"/>
              <a:t>)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Demande de prise en charge à la </a:t>
            </a:r>
            <a:r>
              <a:rPr lang="fr-FR" sz="2000" b="1" dirty="0"/>
              <a:t>DLPI</a:t>
            </a:r>
            <a:r>
              <a:rPr lang="fr-FR" sz="2000" dirty="0"/>
              <a:t> 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2000" dirty="0"/>
              <a:t>Travaux d’aménagement de la salle : déplacement de paillasses, prises électriques, prises réseaux …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2000" dirty="0"/>
              <a:t>Déménagement des appareils + remise en service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fr-FR" sz="2000" dirty="0"/>
              <a:t>Localisation </a:t>
            </a:r>
            <a:r>
              <a:rPr lang="fr-FR" sz="2000" b="1" dirty="0"/>
              <a:t>bureau Adriana </a:t>
            </a:r>
            <a:r>
              <a:rPr lang="fr-FR" sz="2000" dirty="0"/>
              <a:t>: salle XXX (+ accueil du/des postes d’analyse)</a:t>
            </a:r>
          </a:p>
          <a:p>
            <a:pPr marL="285750" lvl="2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FF0000"/>
                </a:solidFill>
              </a:rPr>
              <a:t>Remplacement Adriana</a:t>
            </a:r>
            <a:r>
              <a:rPr lang="fr-FR" sz="2000" b="1" dirty="0"/>
              <a:t> </a:t>
            </a:r>
            <a:r>
              <a:rPr lang="fr-FR" sz="2000" dirty="0"/>
              <a:t>(départ à la retraite 2023)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A89E2D-BF13-4026-8FC4-B1CA3BC4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434" y="876092"/>
            <a:ext cx="2321801" cy="7437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BCD275-5F56-4B89-AF8D-D638E224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165" y="1037202"/>
            <a:ext cx="1804030" cy="1353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D2169A-73E9-4C0B-BA0F-C28DF30AC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577" y="1541417"/>
            <a:ext cx="1798029" cy="20909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F00608-3D01-42C4-88DB-D78CA488D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756" y="2414651"/>
            <a:ext cx="1945821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2735E97-BA90-4198-A891-CEFA7F879DC9}"/>
              </a:ext>
            </a:extLst>
          </p:cNvPr>
          <p:cNvSpPr txBox="1"/>
          <p:nvPr/>
        </p:nvSpPr>
        <p:spPr>
          <a:xfrm>
            <a:off x="425903" y="1228397"/>
            <a:ext cx="1100147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/>
              <a:t>Installation du logiciel de gestion </a:t>
            </a:r>
            <a:r>
              <a:rPr lang="fr-FR" sz="2000" b="1" dirty="0" err="1"/>
              <a:t>OpenIRIS</a:t>
            </a:r>
            <a:r>
              <a:rPr lang="fr-FR" sz="2000" dirty="0"/>
              <a:t> (licence gratuite):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Gestion des plannings d’utilisation des appareils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Facturation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Gestion des pannes et de la maintenance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0" lvl="1">
              <a:buFont typeface="Wingdings" panose="05000000000000000000" pitchFamily="2" charset="2"/>
              <a:buChar char="ü"/>
            </a:pPr>
            <a:r>
              <a:rPr lang="fr-FR" sz="2000" dirty="0"/>
              <a:t> </a:t>
            </a:r>
            <a:r>
              <a:rPr lang="fr-FR" sz="2000" b="1" dirty="0"/>
              <a:t>Création d’un groupe </a:t>
            </a:r>
            <a:r>
              <a:rPr lang="fr-FR" sz="2000" dirty="0"/>
              <a:t>pour le paramétrage du logiciel 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sz="2000" dirty="0"/>
              <a:t>Anne </a:t>
            </a:r>
            <a:r>
              <a:rPr lang="fr-FR" sz="2000" dirty="0" err="1"/>
              <a:t>Cantereau</a:t>
            </a:r>
            <a:r>
              <a:rPr lang="fr-FR" sz="2000" dirty="0"/>
              <a:t>-Becq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sz="2000" dirty="0"/>
              <a:t>Florence Thibault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sz="2000" dirty="0"/>
              <a:t>Bruno Merceron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457200" lvl="2"/>
            <a:r>
              <a:rPr lang="fr-FR" sz="2000" dirty="0"/>
              <a:t>+ Accueil d’un </a:t>
            </a:r>
            <a:r>
              <a:rPr lang="fr-FR" sz="2000" b="1" dirty="0"/>
              <a:t>stagiaire de L3 </a:t>
            </a:r>
            <a:r>
              <a:rPr lang="fr-FR" sz="2000" b="1" dirty="0" err="1"/>
              <a:t>Gphy</a:t>
            </a:r>
            <a:r>
              <a:rPr lang="fr-FR" sz="2000" b="1" dirty="0"/>
              <a:t> </a:t>
            </a:r>
            <a:r>
              <a:rPr lang="fr-FR" sz="2000" dirty="0"/>
              <a:t>pour la programmation d’</a:t>
            </a:r>
            <a:r>
              <a:rPr lang="fr-FR" sz="2000" dirty="0" err="1"/>
              <a:t>OpenIRIS</a:t>
            </a:r>
            <a:r>
              <a:rPr lang="fr-FR" sz="2000" dirty="0"/>
              <a:t> sous la responsabilité d’Anne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C1FD52-F585-4691-92B1-BBBD7F627FA7}"/>
              </a:ext>
            </a:extLst>
          </p:cNvPr>
          <p:cNvSpPr/>
          <p:nvPr/>
        </p:nvSpPr>
        <p:spPr>
          <a:xfrm>
            <a:off x="600076" y="409574"/>
            <a:ext cx="4416062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C00000"/>
                </a:solidFill>
              </a:rPr>
              <a:t>Démarche Qualité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760319-A956-4826-9EDA-D407347A9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79" y="1505857"/>
            <a:ext cx="1098579" cy="6343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6C94951-2558-48F1-9EBF-4B51AC7A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149" y="2180359"/>
            <a:ext cx="1248641" cy="1248641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625301-7A98-4CA8-BCC7-736374C25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88" y="874423"/>
            <a:ext cx="3074126" cy="9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4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1FD52-F585-4691-92B1-BBBD7F627FA7}"/>
              </a:ext>
            </a:extLst>
          </p:cNvPr>
          <p:cNvSpPr/>
          <p:nvPr/>
        </p:nvSpPr>
        <p:spPr>
          <a:xfrm>
            <a:off x="600075" y="409574"/>
            <a:ext cx="328612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C00000"/>
                </a:solidFill>
              </a:rPr>
              <a:t>Communication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A259D8-33C5-4A1F-82B6-B9CB73CE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88" y="874423"/>
            <a:ext cx="3074126" cy="9846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C66BF00-E6D6-4D53-90B6-0D79C75C381B}"/>
              </a:ext>
            </a:extLst>
          </p:cNvPr>
          <p:cNvSpPr txBox="1"/>
          <p:nvPr/>
        </p:nvSpPr>
        <p:spPr>
          <a:xfrm>
            <a:off x="434612" y="1366763"/>
            <a:ext cx="111063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/>
              <a:t>Création d’une </a:t>
            </a:r>
            <a:r>
              <a:rPr lang="fr-FR" sz="2000" b="1" dirty="0"/>
              <a:t>newsletter d’</a:t>
            </a:r>
            <a:r>
              <a:rPr lang="fr-FR" sz="2000" b="1" dirty="0" err="1"/>
              <a:t>ImageUP</a:t>
            </a:r>
            <a:r>
              <a:rPr lang="fr-FR" sz="2000" b="1" dirty="0"/>
              <a:t> </a:t>
            </a:r>
            <a:r>
              <a:rPr lang="fr-FR" sz="20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Présentation des équipements/nouveautés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Présentation/résumé d’articles publiés dont une part significative des résultats ont été obtenus à la plateforme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Congrès / Formations / Actions de vulgarisation scientifique (Fête de la Science)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Fréquence</a:t>
            </a:r>
            <a:r>
              <a:rPr lang="fr-FR" sz="2000" dirty="0"/>
              <a:t> à définir (trimestrielle ?)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Format </a:t>
            </a:r>
            <a:r>
              <a:rPr lang="fr-FR" sz="2000" dirty="0"/>
              <a:t>? Charte graphique UP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55519E-D404-4F95-9B0C-633184D95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71" t="17917" r="14071" b="7079"/>
          <a:stretch/>
        </p:blipFill>
        <p:spPr>
          <a:xfrm>
            <a:off x="6238457" y="3905792"/>
            <a:ext cx="2339202" cy="27912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152459-4FAB-45B7-8A35-8E47F5BB4E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00" t="15297" r="14429" b="7079"/>
          <a:stretch/>
        </p:blipFill>
        <p:spPr>
          <a:xfrm>
            <a:off x="9337702" y="3857894"/>
            <a:ext cx="2203269" cy="28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1FD52-F585-4691-92B1-BBBD7F627FA7}"/>
              </a:ext>
            </a:extLst>
          </p:cNvPr>
          <p:cNvSpPr/>
          <p:nvPr/>
        </p:nvSpPr>
        <p:spPr>
          <a:xfrm>
            <a:off x="600075" y="409574"/>
            <a:ext cx="328612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C00000"/>
                </a:solidFill>
              </a:rPr>
              <a:t>Formation Cytométrie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219D64-1F8F-4A35-AF35-8CDAC9739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88" y="874423"/>
            <a:ext cx="3074126" cy="9846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2B112A-052E-4F1E-BA91-0EC076920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" t="1784" r="8195" b="2540"/>
          <a:stretch/>
        </p:blipFill>
        <p:spPr>
          <a:xfrm>
            <a:off x="6294990" y="2468605"/>
            <a:ext cx="5589136" cy="33266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2F86D0-0CA2-44BC-A0CE-FEB2C5F45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35" y="1229760"/>
            <a:ext cx="2819190" cy="78799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D93928-BB43-4E91-A6DE-C118D44B0E11}"/>
              </a:ext>
            </a:extLst>
          </p:cNvPr>
          <p:cNvSpPr txBox="1"/>
          <p:nvPr/>
        </p:nvSpPr>
        <p:spPr>
          <a:xfrm>
            <a:off x="314186" y="1222368"/>
            <a:ext cx="598080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/>
              <a:t>Formation en </a:t>
            </a:r>
            <a:r>
              <a:rPr lang="fr-FR" sz="2000" b="1" dirty="0"/>
              <a:t>analyse de données de cytométrie </a:t>
            </a:r>
            <a:r>
              <a:rPr lang="fr-FR" sz="20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b="1" dirty="0"/>
              <a:t>Enquête utilisateurs </a:t>
            </a:r>
            <a:r>
              <a:rPr lang="fr-FR" sz="2000" dirty="0"/>
              <a:t>au mois de Janvier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18 / 18 pour une formation de 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16/18 pour une formation approfondie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0" lvl="1">
              <a:buFont typeface="Wingdings" panose="05000000000000000000" pitchFamily="2" charset="2"/>
              <a:buChar char="ü"/>
            </a:pPr>
            <a:r>
              <a:rPr lang="fr-FR" sz="2000" dirty="0"/>
              <a:t> </a:t>
            </a:r>
            <a:r>
              <a:rPr lang="fr-FR" sz="2000" b="1" dirty="0"/>
              <a:t>Mise en place </a:t>
            </a:r>
            <a:r>
              <a:rPr lang="fr-FR" sz="2000" dirty="0"/>
              <a:t>de la formation: </a:t>
            </a:r>
          </a:p>
          <a:p>
            <a:pPr marL="0" lvl="1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Alice </a:t>
            </a:r>
            <a:r>
              <a:rPr lang="fr-FR" sz="2000" dirty="0" err="1"/>
              <a:t>Barbarin</a:t>
            </a:r>
            <a:r>
              <a:rPr lang="fr-FR" sz="2000" dirty="0"/>
              <a:t> (IRTOMIT) pour la formation de base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Intervenant extérieur pour la formation approfondie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Demande auprès de la formation continue UP</a:t>
            </a:r>
          </a:p>
        </p:txBody>
      </p:sp>
    </p:spTree>
    <p:extLst>
      <p:ext uri="{BB962C8B-B14F-4D97-AF65-F5344CB8AC3E}">
        <p14:creationId xmlns:p14="http://schemas.microsoft.com/office/powerpoint/2010/main" val="2710225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549</Words>
  <Application>Microsoft Office PowerPoint</Application>
  <PresentationFormat>Grand écran</PresentationFormat>
  <Paragraphs>115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Neo Sans Std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Jean-François Jégou</dc:creator>
  <cp:lastModifiedBy>Jean-François Jégou</cp:lastModifiedBy>
  <cp:revision>16</cp:revision>
  <dcterms:created xsi:type="dcterms:W3CDTF">2021-02-08T15:59:26Z</dcterms:created>
  <dcterms:modified xsi:type="dcterms:W3CDTF">2021-02-22T10:30:55Z</dcterms:modified>
</cp:coreProperties>
</file>