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9" r:id="rId3"/>
    <p:sldId id="293" r:id="rId4"/>
    <p:sldId id="256" r:id="rId5"/>
    <p:sldId id="292" r:id="rId6"/>
    <p:sldId id="257" r:id="rId7"/>
    <p:sldId id="258" r:id="rId8"/>
    <p:sldId id="274" r:id="rId9"/>
    <p:sldId id="259" r:id="rId10"/>
    <p:sldId id="261" r:id="rId11"/>
    <p:sldId id="280" r:id="rId12"/>
    <p:sldId id="282" r:id="rId13"/>
    <p:sldId id="296" r:id="rId14"/>
    <p:sldId id="299" r:id="rId15"/>
    <p:sldId id="297" r:id="rId16"/>
    <p:sldId id="283" r:id="rId17"/>
    <p:sldId id="298" r:id="rId18"/>
    <p:sldId id="295" r:id="rId19"/>
    <p:sldId id="262" r:id="rId20"/>
    <p:sldId id="286" r:id="rId21"/>
    <p:sldId id="266" r:id="rId22"/>
    <p:sldId id="290" r:id="rId23"/>
    <p:sldId id="269" r:id="rId24"/>
    <p:sldId id="294" r:id="rId25"/>
    <p:sldId id="300" r:id="rId26"/>
    <p:sldId id="267" r:id="rId27"/>
    <p:sldId id="273" r:id="rId28"/>
    <p:sldId id="276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61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ACE-3AFC-4404-8BC3-1E0FD483BAA8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E18C-D5AD-4250-AD12-C036864DD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56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ACE-3AFC-4404-8BC3-1E0FD483BAA8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E18C-D5AD-4250-AD12-C036864DD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38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ACE-3AFC-4404-8BC3-1E0FD483BAA8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E18C-D5AD-4250-AD12-C036864DD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02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ACE-3AFC-4404-8BC3-1E0FD483BAA8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E18C-D5AD-4250-AD12-C036864DD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05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ACE-3AFC-4404-8BC3-1E0FD483BAA8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E18C-D5AD-4250-AD12-C036864DD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47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ACE-3AFC-4404-8BC3-1E0FD483BAA8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E18C-D5AD-4250-AD12-C036864DD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8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ACE-3AFC-4404-8BC3-1E0FD483BAA8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E18C-D5AD-4250-AD12-C036864DD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81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ACE-3AFC-4404-8BC3-1E0FD483BAA8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E18C-D5AD-4250-AD12-C036864DD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73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ACE-3AFC-4404-8BC3-1E0FD483BAA8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E18C-D5AD-4250-AD12-C036864DD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45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ACE-3AFC-4404-8BC3-1E0FD483BAA8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E18C-D5AD-4250-AD12-C036864DD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94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ACE-3AFC-4404-8BC3-1E0FD483BAA8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E18C-D5AD-4250-AD12-C036864DD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9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F4ACE-3AFC-4404-8BC3-1E0FD483BAA8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E18C-D5AD-4250-AD12-C036864DD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99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0" y="297587"/>
            <a:ext cx="1252238" cy="14251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65" y="847675"/>
            <a:ext cx="5216604" cy="2675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2128" y="3729434"/>
            <a:ext cx="86685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Assemblée Générale </a:t>
            </a:r>
          </a:p>
          <a:p>
            <a:pPr algn="ctr"/>
            <a:r>
              <a:rPr lang="fr-FR" sz="4400" b="1" dirty="0"/>
              <a:t>du 4 mars 2021</a:t>
            </a:r>
          </a:p>
          <a:p>
            <a:pPr algn="ctr"/>
            <a:endParaRPr lang="fr-FR" sz="4400" b="1" dirty="0"/>
          </a:p>
          <a:p>
            <a:pPr algn="ctr"/>
            <a:r>
              <a:rPr lang="fr-FR" sz="2800" b="1" dirty="0"/>
              <a:t>Christian Cognard, directeur (depuis 10 ans) </a:t>
            </a:r>
          </a:p>
          <a:p>
            <a:pPr algn="ctr"/>
            <a:r>
              <a:rPr lang="fr-FR" sz="2800" b="1" dirty="0"/>
              <a:t>jusqu’à aujourd’hui </a:t>
            </a:r>
          </a:p>
        </p:txBody>
      </p:sp>
    </p:spTree>
    <p:extLst>
      <p:ext uri="{BB962C8B-B14F-4D97-AF65-F5344CB8AC3E}">
        <p14:creationId xmlns:p14="http://schemas.microsoft.com/office/powerpoint/2010/main" val="44409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451919"/>
            <a:ext cx="73430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 – Acquisition de matériels</a:t>
            </a:r>
          </a:p>
          <a:p>
            <a:endParaRPr lang="fr-FR" sz="2800" b="1" dirty="0"/>
          </a:p>
          <a:p>
            <a:r>
              <a:rPr lang="fr-FR" sz="2000" dirty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5382970" y="1632742"/>
            <a:ext cx="3081409" cy="1796258"/>
            <a:chOff x="5512715" y="335283"/>
            <a:chExt cx="3081409" cy="1796258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221" y="335283"/>
              <a:ext cx="1970903" cy="923861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649" y="1259144"/>
              <a:ext cx="2027475" cy="872397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216" y="335283"/>
              <a:ext cx="841833" cy="65549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5512715" y="893866"/>
              <a:ext cx="1025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>
                  <a:solidFill>
                    <a:schemeClr val="accent1">
                      <a:lumMod val="75000"/>
                    </a:schemeClr>
                  </a:solidFill>
                </a:rPr>
                <a:t>FEDER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365760" y="3429000"/>
            <a:ext cx="8510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		CPER/FEDER axe 4 –développement des plateformes:</a:t>
            </a:r>
          </a:p>
          <a:p>
            <a:r>
              <a:rPr lang="fr-FR" b="1" u="sng" dirty="0">
                <a:latin typeface="Calibri" panose="020F0502020204030204" pitchFamily="34" charset="0"/>
                <a:cs typeface="Calibri" panose="020F0502020204030204" pitchFamily="34" charset="0"/>
              </a:rPr>
              <a:t>Rappels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Acquisition d’un macroscope à feuillet de lumière (2019)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– Sébastien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Brot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Acquisition d’un microscope pour la super-résolution (2019)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– Anne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Cantereau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Acquisition d’un cytomètre multiparamétrique (2020)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– Adriana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Delwail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Acquisition d’une hotte P2 (2020)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– Adriana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Delwail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(hors CPER/FEDER)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Acquisition d’un lecteur de lames (2020)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– Bruno Merceron, Anne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Cantereau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1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340262"/>
            <a:ext cx="73430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 – Acquisition de matériels</a:t>
            </a:r>
          </a:p>
          <a:p>
            <a:endParaRPr lang="fr-FR" sz="2800" b="1" dirty="0"/>
          </a:p>
          <a:p>
            <a:r>
              <a:rPr lang="fr-FR" sz="2000" dirty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9523" y="1887668"/>
            <a:ext cx="33087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Microscope/macroscope 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à feuillets de lumière</a:t>
            </a:r>
          </a:p>
          <a:p>
            <a:r>
              <a:rPr lang="fr-FR" b="1" dirty="0" err="1"/>
              <a:t>UltraMicroscope</a:t>
            </a:r>
            <a:r>
              <a:rPr lang="fr-FR" b="1" dirty="0"/>
              <a:t> II </a:t>
            </a:r>
            <a:r>
              <a:rPr lang="fr-FR" dirty="0"/>
              <a:t>(</a:t>
            </a:r>
            <a:r>
              <a:rPr lang="fr-FR" b="1" dirty="0" err="1"/>
              <a:t>LaVision</a:t>
            </a:r>
            <a:r>
              <a:rPr lang="fr-FR" b="1" dirty="0"/>
              <a:t> </a:t>
            </a:r>
            <a:r>
              <a:rPr lang="fr-FR" b="1" dirty="0" err="1"/>
              <a:t>BioTec</a:t>
            </a:r>
            <a:r>
              <a:rPr lang="fr-FR" dirty="0"/>
              <a:t>) génère 6 feuilles de lumière focalisées pour exciter les échantillons sur le côté, tandis que la fluorescence est détectée par la caméra </a:t>
            </a:r>
            <a:r>
              <a:rPr lang="fr-FR" dirty="0" err="1"/>
              <a:t>sCMOS</a:t>
            </a:r>
            <a:r>
              <a:rPr lang="fr-FR" dirty="0"/>
              <a:t> (Andor) perpendiculairement au plan d’excitation. </a:t>
            </a:r>
          </a:p>
          <a:p>
            <a:r>
              <a:rPr lang="fr-FR" dirty="0"/>
              <a:t>Le déplacement de l’échantillon dans la feuille de lumière génère une pile d’images &gt; </a:t>
            </a:r>
            <a:r>
              <a:rPr lang="fr-FR" b="1" dirty="0"/>
              <a:t>3D</a:t>
            </a:r>
            <a:r>
              <a:rPr lang="fr-FR" dirty="0"/>
              <a:t>.</a:t>
            </a:r>
          </a:p>
          <a:p>
            <a:r>
              <a:rPr lang="fr-FR" dirty="0"/>
              <a:t>Ex: </a:t>
            </a:r>
            <a:r>
              <a:rPr lang="fr-FR" b="1" dirty="0"/>
              <a:t>organes</a:t>
            </a:r>
            <a:r>
              <a:rPr lang="fr-FR" dirty="0"/>
              <a:t> de rongeurs entiers, des </a:t>
            </a:r>
            <a:r>
              <a:rPr lang="fr-FR" b="1" dirty="0"/>
              <a:t>embryons</a:t>
            </a:r>
            <a:r>
              <a:rPr lang="fr-FR" dirty="0"/>
              <a:t> ou des </a:t>
            </a:r>
            <a:r>
              <a:rPr lang="fr-FR" b="1" dirty="0"/>
              <a:t>larves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Transparisation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dirty="0" err="1"/>
              <a:t>Clarity</a:t>
            </a:r>
            <a:r>
              <a:rPr lang="fr-FR" dirty="0"/>
              <a:t>, DISCO, CUBIC…)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01" y="1958546"/>
            <a:ext cx="5296928" cy="39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2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340262"/>
            <a:ext cx="73430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 – Acquisition de matériels</a:t>
            </a:r>
          </a:p>
          <a:p>
            <a:endParaRPr lang="fr-FR" sz="2800" b="1" dirty="0"/>
          </a:p>
          <a:p>
            <a:r>
              <a:rPr lang="fr-FR" sz="2000" dirty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9523" y="1887668"/>
            <a:ext cx="3308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Microscope confocal pour la super résolution Olympus FV3000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81" y="2976690"/>
            <a:ext cx="6067168" cy="34229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672" y="3503463"/>
            <a:ext cx="2269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Microscope </a:t>
            </a:r>
            <a:r>
              <a:rPr lang="fr-FR" b="1" dirty="0" err="1"/>
              <a:t>confocal</a:t>
            </a:r>
            <a:r>
              <a:rPr lang="fr-FR" dirty="0"/>
              <a:t> avec</a:t>
            </a:r>
          </a:p>
          <a:p>
            <a:r>
              <a:rPr lang="fr-FR" dirty="0"/>
              <a:t>Système de super-résolution (= super-localisation) de type </a:t>
            </a:r>
            <a:r>
              <a:rPr lang="fr-FR" b="1" dirty="0"/>
              <a:t>STORM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39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340262"/>
            <a:ext cx="73430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 – Acquisition de matériels</a:t>
            </a:r>
          </a:p>
          <a:p>
            <a:endParaRPr lang="fr-FR" sz="2800" b="1" dirty="0"/>
          </a:p>
          <a:p>
            <a:r>
              <a:rPr lang="fr-FR" sz="2000" dirty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84080" y="1971204"/>
            <a:ext cx="223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Acquisition d’un cytomètre multiparamétrique</a:t>
            </a:r>
          </a:p>
          <a:p>
            <a:r>
              <a:rPr lang="fr-FR" b="1" dirty="0"/>
              <a:t>spectral </a:t>
            </a:r>
            <a:r>
              <a:rPr lang="fr-FR" b="1" dirty="0" err="1"/>
              <a:t>Cytek</a:t>
            </a:r>
            <a:r>
              <a:rPr lang="fr-FR" b="1" dirty="0"/>
              <a:t>® Aurora 64 canaux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(2020)</a:t>
            </a:r>
            <a:endParaRPr lang="fr-FR" b="1" dirty="0"/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3119C21-EFE0-43F8-B1E4-C52331745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03" y="2139139"/>
            <a:ext cx="5764876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8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340262"/>
            <a:ext cx="73430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 – Acquisition de matériels</a:t>
            </a:r>
          </a:p>
          <a:p>
            <a:endParaRPr lang="fr-FR" sz="2800" b="1" dirty="0"/>
          </a:p>
          <a:p>
            <a:r>
              <a:rPr lang="fr-FR" sz="2000" dirty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1F56FF1-A378-46BC-BC4C-D1BBE9235C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07" y="1971204"/>
            <a:ext cx="4076700" cy="47428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C90A30B-73AA-4D14-B4C4-6EBEEC6B1005}"/>
              </a:ext>
            </a:extLst>
          </p:cNvPr>
          <p:cNvSpPr txBox="1"/>
          <p:nvPr/>
        </p:nvSpPr>
        <p:spPr>
          <a:xfrm>
            <a:off x="369920" y="1971204"/>
            <a:ext cx="3831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effectLst/>
                <a:ea typeface="Times New Roman" panose="02020603050405020304" pitchFamily="18" charset="0"/>
              </a:rPr>
              <a:t>Hotte de protection de classe II</a:t>
            </a:r>
          </a:p>
          <a:p>
            <a:r>
              <a:rPr lang="fr-FR" sz="1800" b="1" dirty="0">
                <a:effectLst/>
                <a:ea typeface="Times New Roman" panose="02020603050405020304" pitchFamily="18" charset="0"/>
              </a:rPr>
              <a:t>Noroit </a:t>
            </a:r>
          </a:p>
          <a:p>
            <a:r>
              <a:rPr lang="fr-FR" sz="1800" b="1" dirty="0">
                <a:effectLst/>
                <a:ea typeface="Times New Roman" panose="02020603050405020304" pitchFamily="18" charset="0"/>
              </a:rPr>
              <a:t>pour le cytomètre trieur de cellules, BD FACS ARIAIII</a:t>
            </a:r>
          </a:p>
          <a:p>
            <a:endParaRPr lang="fr-FR" b="1" dirty="0"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ea typeface="Times New Roman" panose="02020603050405020304" pitchFamily="18" charset="0"/>
              </a:rPr>
              <a:t>L’objectif est d’assurer le confinement biologique du cytomètre hébergé, la stérilité de l’échantillon, la protection du manipulateur et de l’environnement.</a:t>
            </a:r>
          </a:p>
          <a:p>
            <a:endParaRPr lang="en-US" sz="1800" dirty="0">
              <a:effectLst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1531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 matériel a été financé par </a:t>
            </a:r>
            <a:r>
              <a:rPr lang="fr-FR" sz="1800" b="1" dirty="0">
                <a:solidFill>
                  <a:srgbClr val="1531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l’Université de Poitiers</a:t>
            </a:r>
            <a:r>
              <a:rPr lang="fr-FR" sz="1800" dirty="0">
                <a:solidFill>
                  <a:srgbClr val="1531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dans le cadre d’une demande de financement pour projet, année 2020</a:t>
            </a:r>
            <a:r>
              <a:rPr lang="fr-FR" sz="1800" dirty="0">
                <a:solidFill>
                  <a:srgbClr val="15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2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340262"/>
            <a:ext cx="734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 – Acquisition de matériels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03B3BB7-B433-4C88-B8D2-D5235A0CC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36" y="2084829"/>
            <a:ext cx="5917184" cy="443788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CCCA80A7-5E58-4F1E-A0E7-3E2AC08CD58C}"/>
              </a:ext>
            </a:extLst>
          </p:cNvPr>
          <p:cNvSpPr txBox="1"/>
          <p:nvPr/>
        </p:nvSpPr>
        <p:spPr>
          <a:xfrm>
            <a:off x="402336" y="2063380"/>
            <a:ext cx="228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Scanner de lame VS120 (Olympus)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1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340262"/>
            <a:ext cx="73430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 – Acquisition de matériels</a:t>
            </a:r>
          </a:p>
          <a:p>
            <a:endParaRPr lang="fr-FR" sz="2800" b="1" dirty="0"/>
          </a:p>
          <a:p>
            <a:r>
              <a:rPr lang="fr-FR" sz="2000" dirty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0258" y="2036787"/>
            <a:ext cx="83254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	Souhait lors de la précédente AG: des locaux pour rassembler, dans les locaux d’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ImageUP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, le service « 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Cytométrie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de flux » qui est actuellement hébergé par le laboratoire LITEC.</a:t>
            </a:r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Cela devrait se faire dans les prochains mois: la </a:t>
            </a:r>
            <a:r>
              <a:rPr lang="fr-FR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cytométrie</a:t>
            </a: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 aller dans la salle en face de chez Karine </a:t>
            </a:r>
            <a:r>
              <a:rPr lang="fr-FR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Demangeau</a:t>
            </a:r>
            <a:endParaRPr lang="fr-FR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 au Doyen de SFA pour avoir donné son autorisation</a:t>
            </a:r>
          </a:p>
          <a:p>
            <a:endParaRPr lang="fr-FR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 au Directeur de l’USBS pour son intervention pour obtenir cette autorisation</a:t>
            </a: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-&gt; reste à réaliser ce déplacement: préparation des locaux, déplacements, réalignements des lasers des matériels…</a:t>
            </a:r>
          </a:p>
          <a:p>
            <a:pPr marL="285750" indent="-285750">
              <a:buFontTx/>
              <a:buChar char="-"/>
            </a:pP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837258">
            <a:off x="518902" y="2225717"/>
            <a:ext cx="939113" cy="210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83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340262"/>
            <a:ext cx="73430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 – </a:t>
            </a:r>
            <a:r>
              <a:rPr lang="fr-FR" sz="2800" b="1" strike="sngStrike" dirty="0"/>
              <a:t>Acquisition</a:t>
            </a:r>
            <a:r>
              <a:rPr lang="fr-FR" sz="2800" b="1" dirty="0"/>
              <a:t> Perte de matériel</a:t>
            </a:r>
          </a:p>
          <a:p>
            <a:endParaRPr lang="fr-FR" sz="2800" b="1" dirty="0"/>
          </a:p>
          <a:p>
            <a:r>
              <a:rPr lang="fr-FR" sz="2000" dirty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0258" y="2036787"/>
            <a:ext cx="832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E076DC01-4FED-49E7-AB8D-52E3D9748AAB}"/>
              </a:ext>
            </a:extLst>
          </p:cNvPr>
          <p:cNvSpPr txBox="1"/>
          <p:nvPr/>
        </p:nvSpPr>
        <p:spPr>
          <a:xfrm>
            <a:off x="511282" y="1971204"/>
            <a:ext cx="83254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Suite à un vol dans les locaux d’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ImageUP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en août 2020:</a:t>
            </a:r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Perte d’ordinateurs et d’écrans.</a:t>
            </a:r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L’assurance a remboursé mais: impossible de retrouver les cartes (de contrôle du FV1000) qui étaient à l’intérieur d’un des ordinateurs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abandon du FV1000.</a:t>
            </a:r>
          </a:p>
          <a:p>
            <a:endParaRPr lang="fr-FR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le statif va cependant continuer à être utilisé pour le dispositif d’</a:t>
            </a: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imagerie de Phase</a:t>
            </a:r>
          </a:p>
          <a:p>
            <a:pPr marL="285750" indent="-285750">
              <a:buFontTx/>
              <a:buChar char="-"/>
            </a:pP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58AF655-83DC-4420-A172-FDD2536C3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88" y="4800136"/>
            <a:ext cx="4657344" cy="18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4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340262"/>
            <a:ext cx="73430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6 – Utilisation de la plateforme</a:t>
            </a:r>
          </a:p>
          <a:p>
            <a:endParaRPr lang="fr-FR" sz="2800" b="1" dirty="0"/>
          </a:p>
          <a:p>
            <a:r>
              <a:rPr lang="fr-FR" sz="2000" dirty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304969B-3A79-4C52-ADD7-BB57DACF2F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9"/>
          <a:stretch/>
        </p:blipFill>
        <p:spPr>
          <a:xfrm>
            <a:off x="6455665" y="4323939"/>
            <a:ext cx="2390374" cy="216158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4823DE5B-2908-4537-A5B2-2C6D25183024}"/>
              </a:ext>
            </a:extLst>
          </p:cNvPr>
          <p:cNvSpPr txBox="1"/>
          <p:nvPr/>
        </p:nvSpPr>
        <p:spPr>
          <a:xfrm>
            <a:off x="7324480" y="39546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2019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03CD3ED2-692A-4F45-8A9D-FE60AD6B4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018"/>
            <a:ext cx="6312410" cy="41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1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267469"/>
            <a:ext cx="734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7 – Diffusion et animation scientifique en 2020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5C7F16A3-6A68-4C2B-9012-51A7725F3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5" y="2355573"/>
            <a:ext cx="3028017" cy="42816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643393A-4EB4-4FC5-940A-5B9A42B119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88" y="2355573"/>
            <a:ext cx="3028017" cy="42820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BBB9188-0400-439D-A34B-4AE2254C6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54" y="3262284"/>
            <a:ext cx="2599505" cy="203086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B5F09C48-2BCA-4EE9-988D-6AFED1CE41CB}"/>
              </a:ext>
            </a:extLst>
          </p:cNvPr>
          <p:cNvSpPr txBox="1"/>
          <p:nvPr/>
        </p:nvSpPr>
        <p:spPr>
          <a:xfrm>
            <a:off x="1540227" y="1806878"/>
            <a:ext cx="5687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- Journée annuelle de découverte de la plateforme</a:t>
            </a:r>
          </a:p>
        </p:txBody>
      </p:sp>
    </p:spTree>
    <p:extLst>
      <p:ext uri="{BB962C8B-B14F-4D97-AF65-F5344CB8AC3E}">
        <p14:creationId xmlns:p14="http://schemas.microsoft.com/office/powerpoint/2010/main" val="395537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49" y="307374"/>
            <a:ext cx="2449939" cy="24543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0384" y="3373394"/>
            <a:ext cx="864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Bienvenue à Sophie NOVAULT experte extérieure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56503" y="4300151"/>
            <a:ext cx="721634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Directrice de la </a:t>
            </a:r>
            <a:r>
              <a:rPr lang="fr-FR" b="1" dirty="0"/>
              <a:t>plateforme de </a:t>
            </a:r>
            <a:r>
              <a:rPr lang="fr-FR" b="1" dirty="0" err="1"/>
              <a:t>cytométrie</a:t>
            </a:r>
            <a:r>
              <a:rPr lang="fr-FR" b="1" dirty="0"/>
              <a:t> de flux </a:t>
            </a:r>
            <a:r>
              <a:rPr lang="fr-FR" dirty="0"/>
              <a:t>à L’Institut Pasteur, Paris</a:t>
            </a:r>
          </a:p>
          <a:p>
            <a:pPr algn="ctr"/>
            <a:r>
              <a:rPr lang="fr-FR" dirty="0" smtClean="0"/>
              <a:t>Madame </a:t>
            </a:r>
            <a:r>
              <a:rPr lang="fr-FR" dirty="0" err="1"/>
              <a:t>Novault</a:t>
            </a:r>
            <a:r>
              <a:rPr lang="fr-FR" dirty="0"/>
              <a:t> est arrivée en 2014 à l’Institut </a:t>
            </a:r>
            <a:r>
              <a:rPr lang="fr-FR" dirty="0" smtClean="0"/>
              <a:t>Pasteur</a:t>
            </a:r>
            <a:endParaRPr lang="fr-FR" dirty="0"/>
          </a:p>
          <a:p>
            <a:pPr algn="ctr"/>
            <a:r>
              <a:rPr lang="fr-FR" dirty="0"/>
              <a:t>Après 10 ans passés à conduire le </a:t>
            </a:r>
            <a:r>
              <a:rPr lang="fr-FR" b="1" dirty="0"/>
              <a:t>Centre de formation de </a:t>
            </a:r>
            <a:r>
              <a:rPr lang="fr-FR" b="1" dirty="0" err="1"/>
              <a:t>Becton</a:t>
            </a:r>
            <a:r>
              <a:rPr lang="fr-FR" b="1" dirty="0"/>
              <a:t>-Dickinson </a:t>
            </a:r>
            <a:r>
              <a:rPr lang="fr-FR" dirty="0"/>
              <a:t>en </a:t>
            </a:r>
            <a:r>
              <a:rPr lang="fr-FR" dirty="0" smtClean="0"/>
              <a:t>France</a:t>
            </a:r>
          </a:p>
          <a:p>
            <a:pPr algn="ctr"/>
            <a:endParaRPr lang="fr-FR" dirty="0"/>
          </a:p>
          <a:p>
            <a:pPr algn="ctr"/>
            <a:r>
              <a:rPr lang="fr-FR" sz="3200" b="1" dirty="0" smtClean="0"/>
              <a:t>En </a:t>
            </a:r>
            <a:r>
              <a:rPr lang="fr-FR" sz="3200" b="1" dirty="0" err="1" smtClean="0"/>
              <a:t>distanciel</a:t>
            </a:r>
            <a:r>
              <a:rPr lang="fr-FR" sz="3200" b="1" dirty="0" smtClean="0"/>
              <a:t> aujourd’hui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479599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334084"/>
            <a:ext cx="734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7 – Diffusion et animation scientifique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D4C69A76-829F-4364-82EE-2A5A5F0B10A6}"/>
              </a:ext>
            </a:extLst>
          </p:cNvPr>
          <p:cNvSpPr txBox="1"/>
          <p:nvPr/>
        </p:nvSpPr>
        <p:spPr>
          <a:xfrm>
            <a:off x="845974" y="2486773"/>
            <a:ext cx="486666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Présentation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à distance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ImageUP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Eurofin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-CEREP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 19 novembre 2020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moi-même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Adriana </a:t>
            </a:r>
            <a:r>
              <a:rPr lang="fr-FR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Delwail</a:t>
            </a:r>
            <a:endParaRPr lang="fr-FR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/>
              <a:t>24 septembre 2020</a:t>
            </a:r>
            <a:r>
              <a:rPr lang="fr-FR" b="1" dirty="0"/>
              <a:t> : "La science se livre" EMF </a:t>
            </a:r>
            <a:r>
              <a:rPr lang="fr-FR" dirty="0"/>
              <a:t>Conférences sur le thème de </a:t>
            </a:r>
            <a:r>
              <a:rPr lang="fr-FR" b="1" dirty="0"/>
              <a:t>« l'infiniment petit infiniment grand »  </a:t>
            </a:r>
            <a:r>
              <a:rPr lang="fr-FR" b="1" dirty="0">
                <a:solidFill>
                  <a:srgbClr val="00B050"/>
                </a:solidFill>
              </a:rPr>
              <a:t>Anne </a:t>
            </a:r>
            <a:r>
              <a:rPr lang="fr-FR" b="1" dirty="0" err="1">
                <a:solidFill>
                  <a:srgbClr val="00B050"/>
                </a:solidFill>
              </a:rPr>
              <a:t>Cantereau</a:t>
            </a:r>
            <a:endParaRPr lang="fr-FR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/>
              <a:t>L'expo photo</a:t>
            </a:r>
            <a:r>
              <a:rPr lang="fr-FR" dirty="0"/>
              <a:t> va partir </a:t>
            </a:r>
            <a:r>
              <a:rPr lang="fr-FR" b="1" dirty="0"/>
              <a:t>en itinérance</a:t>
            </a:r>
            <a:r>
              <a:rPr lang="fr-FR" dirty="0"/>
              <a:t> dans 4 bibliothèques de </a:t>
            </a:r>
            <a:r>
              <a:rPr lang="fr-FR" b="1" dirty="0"/>
              <a:t>mars à mai 2021</a:t>
            </a:r>
            <a:r>
              <a:rPr lang="fr-FR" dirty="0"/>
              <a:t> (départements 16-17-79)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L’ultrastructure 3D en microscopie électronique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 23 juillet 2020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à la faculté de médecine 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Clermond-Ferrand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Emile </a:t>
            </a:r>
            <a:r>
              <a:rPr lang="fr-FR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Béré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cryo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-TENEO-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VolumeScope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-X aux journées SEMPA à Lyon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du 11 au 13 mars 2020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par </a:t>
            </a: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Emile </a:t>
            </a:r>
            <a:r>
              <a:rPr lang="fr-FR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Béré</a:t>
            </a:r>
            <a:endParaRPr lang="fr-FR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DDAD4D5-CB56-4C16-83F2-B69E08C88CBF}"/>
              </a:ext>
            </a:extLst>
          </p:cNvPr>
          <p:cNvSpPr txBox="1"/>
          <p:nvPr/>
        </p:nvSpPr>
        <p:spPr>
          <a:xfrm>
            <a:off x="1035115" y="2047375"/>
            <a:ext cx="5687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Des présentations à distance ou en présentiel: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955AD85A-8150-49B9-A10C-0DC6C9A50A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81" y="2047375"/>
            <a:ext cx="2518410" cy="12885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E4D911D-EA96-45F7-88E1-8EABA7166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10" y="3721608"/>
            <a:ext cx="1706880" cy="16459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C3EA2C0-5B71-4454-A0FF-BCB2375B9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52" y="5883402"/>
            <a:ext cx="2331720" cy="5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90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451919"/>
            <a:ext cx="734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8 –  Bilan des tâches réalisées ou non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94176" y="2402553"/>
            <a:ext cx="8225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- 	</a:t>
            </a: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Achever le programme d’achats du CPER/FEDER </a:t>
            </a:r>
            <a:r>
              <a:rPr lang="fr-FR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Habisan</a:t>
            </a: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avec l’</a:t>
            </a: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acquisition d’un cytomètre multiparamétrique</a:t>
            </a: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(2020)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– Adriana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Delwail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Poursuivre l’activité avec l’objectif de développer l’utilisation des nouveaux dispositifs acquis récemment -&gt;</a:t>
            </a: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accompagnement des utilisateurs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Mettre en place un nouveau système de gestion des réservations: </a:t>
            </a:r>
            <a:r>
              <a:rPr lang="fr-FR" b="1" dirty="0" err="1">
                <a:solidFill>
                  <a:srgbClr val="FF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OpenIris</a:t>
            </a:r>
            <a:endParaRPr lang="fr-FR" b="1" dirty="0">
              <a:solidFill>
                <a:srgbClr val="FF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Diffusion des connaissances: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CT a proposé des « 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séminaires »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au cours de l’année, alliant technologie (un responsable </a:t>
            </a:r>
            <a:r>
              <a:rPr lang="fr-F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ImageUP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et résultats scientifiques (un chercheur ayant utilisé le matériel)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Développer notre « clientèle »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faire face financièrement aux impératifs de maintenance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Participer à la demande d’UMS de l’USBS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Travailler sur le </a:t>
            </a: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remplacement du directeur d’</a:t>
            </a:r>
            <a:r>
              <a:rPr lang="fr-FR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ImageUP</a:t>
            </a: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(départ en retraite courant 2021)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CPER 2021-2027: cytomètres, confocal rapide, MET…</a:t>
            </a:r>
          </a:p>
        </p:txBody>
      </p:sp>
    </p:spTree>
    <p:extLst>
      <p:ext uri="{BB962C8B-B14F-4D97-AF65-F5344CB8AC3E}">
        <p14:creationId xmlns:p14="http://schemas.microsoft.com/office/powerpoint/2010/main" val="100078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2999" y="1146097"/>
            <a:ext cx="3794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9 – Dépenses annuelles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Financier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BCA9FFFA-8175-4254-9C9B-B9640111A481}"/>
              </a:ext>
            </a:extLst>
          </p:cNvPr>
          <p:cNvSpPr txBox="1"/>
          <p:nvPr/>
        </p:nvSpPr>
        <p:spPr>
          <a:xfrm>
            <a:off x="4616340" y="640963"/>
            <a:ext cx="44654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37000 € </a:t>
            </a:r>
          </a:p>
          <a:p>
            <a:r>
              <a:rPr lang="fr-FR" sz="2400" dirty="0">
                <a:solidFill>
                  <a:srgbClr val="FF0000"/>
                </a:solidFill>
              </a:rPr>
              <a:t>(44000 € l’année passée)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59DEB1E-0B56-4E6F-B52F-D9C2C58E0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92" y="1761794"/>
            <a:ext cx="6268815" cy="49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52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451919"/>
            <a:ext cx="4633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9 – Dépenses annuelles 2020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Financier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75" y="211815"/>
            <a:ext cx="3025314" cy="27352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2978F77-58FE-424F-B739-19D0A3FBB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" y="2272427"/>
            <a:ext cx="6222021" cy="449920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E9C02235-6728-448C-AEAB-9F477ADD2492}"/>
              </a:ext>
            </a:extLst>
          </p:cNvPr>
          <p:cNvSpPr txBox="1"/>
          <p:nvPr/>
        </p:nvSpPr>
        <p:spPr>
          <a:xfrm>
            <a:off x="8219777" y="879086"/>
            <a:ext cx="725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81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7360" y="1260389"/>
            <a:ext cx="8504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10 – Recettes annuelles 2020 </a:t>
            </a:r>
            <a:r>
              <a:rPr lang="fr-FR" b="1" dirty="0"/>
              <a:t>(2</a:t>
            </a:r>
            <a:r>
              <a:rPr lang="fr-FR" b="1" baseline="30000" dirty="0"/>
              <a:t>nd</a:t>
            </a:r>
            <a:r>
              <a:rPr lang="fr-FR" b="1" dirty="0"/>
              <a:t> sem. 2019 + 1</a:t>
            </a:r>
            <a:r>
              <a:rPr lang="fr-FR" b="1" baseline="30000" dirty="0"/>
              <a:t>er</a:t>
            </a:r>
            <a:r>
              <a:rPr lang="fr-FR" b="1" dirty="0"/>
              <a:t> sem. 2020)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/>
              <a:t>Recettes d’exploitation </a:t>
            </a:r>
            <a:r>
              <a:rPr lang="fr-FR" sz="2000" b="1" dirty="0">
                <a:solidFill>
                  <a:srgbClr val="FF0000"/>
                </a:solidFill>
              </a:rPr>
              <a:t>38 702- 12% UB recherche -&gt;</a:t>
            </a:r>
            <a:r>
              <a:rPr lang="fr-FR" sz="1400" b="1" dirty="0">
                <a:solidFill>
                  <a:srgbClr val="FF0000"/>
                </a:solidFill>
              </a:rPr>
              <a:t> </a:t>
            </a:r>
            <a:r>
              <a:rPr lang="fr-FR" sz="3200" b="1" dirty="0">
                <a:solidFill>
                  <a:srgbClr val="FF0000"/>
                </a:solidFill>
              </a:rPr>
              <a:t>37 221 €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Financier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F77993E-757A-45F2-97C9-7B1BC77D2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82" y="2396077"/>
            <a:ext cx="5547884" cy="432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9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7360" y="1260389"/>
            <a:ext cx="85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10 – Comparaison dépenses/recettes par service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Financier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F77993E-757A-45F2-97C9-7B1BC77D2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2095409"/>
            <a:ext cx="4283594" cy="33358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8ACABBF-064F-4363-839C-9D40E6D912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7" y="2095409"/>
            <a:ext cx="4197196" cy="333580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1AA08A2C-6781-4A6E-9245-83484FF80FF6}"/>
              </a:ext>
            </a:extLst>
          </p:cNvPr>
          <p:cNvSpPr txBox="1"/>
          <p:nvPr/>
        </p:nvSpPr>
        <p:spPr>
          <a:xfrm>
            <a:off x="2407920" y="5877806"/>
            <a:ext cx="5577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Re-évaluer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les tarifs </a:t>
            </a: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cytométrie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3934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7360" y="1528613"/>
            <a:ext cx="85045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10 – Bilan final</a:t>
            </a:r>
          </a:p>
          <a:p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Dépenses: 	37 000 €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Recettes: 	37 221 €</a:t>
            </a:r>
          </a:p>
          <a:p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L’année 2021 commence donc avec: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		1400 € report ligne CNRS</a:t>
            </a:r>
          </a:p>
          <a:p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400" dirty="0"/>
              <a:t>A noter en 2020:</a:t>
            </a:r>
          </a:p>
          <a:p>
            <a:r>
              <a:rPr lang="fr-FR" sz="2400" dirty="0"/>
              <a:t>Achat d’une station d’analyse pour le cytomètre par l’</a:t>
            </a:r>
            <a:r>
              <a:rPr lang="fr-FR" sz="2400" b="1" dirty="0"/>
              <a:t>USBS</a:t>
            </a:r>
            <a:r>
              <a:rPr lang="fr-FR" sz="2400" dirty="0"/>
              <a:t>: 	</a:t>
            </a:r>
            <a:r>
              <a:rPr lang="fr-FR" sz="2400" b="1" dirty="0"/>
              <a:t>2347 €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Financier</a:t>
            </a:r>
          </a:p>
        </p:txBody>
      </p:sp>
    </p:spTree>
    <p:extLst>
      <p:ext uri="{BB962C8B-B14F-4D97-AF65-F5344CB8AC3E}">
        <p14:creationId xmlns:p14="http://schemas.microsoft.com/office/powerpoint/2010/main" val="91281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0" y="297587"/>
            <a:ext cx="1252238" cy="14251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23" y="2400176"/>
            <a:ext cx="4423349" cy="22687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66567" y="531340"/>
            <a:ext cx="6369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Assemblée Générale </a:t>
            </a:r>
          </a:p>
          <a:p>
            <a:pPr algn="ctr"/>
            <a:r>
              <a:rPr lang="fr-FR" sz="4400" b="1" dirty="0"/>
              <a:t>du 4 mars 2021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96762" y="5091237"/>
            <a:ext cx="535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MERCI</a:t>
            </a:r>
          </a:p>
          <a:p>
            <a:pPr algn="ctr"/>
            <a:r>
              <a:rPr lang="fr-FR" sz="2400" b="1" dirty="0"/>
              <a:t>la discussion générale est ouverte…</a:t>
            </a:r>
          </a:p>
        </p:txBody>
      </p:sp>
    </p:spTree>
    <p:extLst>
      <p:ext uri="{BB962C8B-B14F-4D97-AF65-F5344CB8AC3E}">
        <p14:creationId xmlns:p14="http://schemas.microsoft.com/office/powerpoint/2010/main" val="648831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27" y="175962"/>
            <a:ext cx="3107542" cy="15938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51471" y="1769848"/>
            <a:ext cx="7873200" cy="467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 </a:t>
            </a:r>
            <a:r>
              <a:rPr lang="fr-FR" sz="1600" b="1" dirty="0"/>
              <a:t>Comité Technique</a:t>
            </a:r>
            <a:r>
              <a:rPr lang="fr-FR" sz="1600" dirty="0"/>
              <a:t> (CT):</a:t>
            </a:r>
          </a:p>
          <a:p>
            <a:r>
              <a:rPr lang="fr-FR" sz="1600" dirty="0"/>
              <a:t>- Il assure l’animation, le bon fonctionnement et la veille technologique de la plateforme; il propose de nouveaux investissements au Comité de Service qui les propose à l’USBS. </a:t>
            </a:r>
          </a:p>
          <a:p>
            <a:r>
              <a:rPr lang="fr-FR" sz="1600" dirty="0"/>
              <a:t>- Il est composé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Du Directeur,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Des Responsables Techniques (RT) des principaux instruments de la plate-forme et des autres personnels de la plateforme,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De représentants d’utilisateurs proposés de chaque laboratoire utilisateur et validés par l’AG annuelle.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Des membres invités peuvent être désignés.</a:t>
            </a:r>
          </a:p>
          <a:p>
            <a:endParaRPr lang="fr-FR" sz="1400" dirty="0"/>
          </a:p>
          <a:p>
            <a:r>
              <a:rPr lang="fr-FR" sz="1400" dirty="0"/>
              <a:t>Le comité technique actuel est le suivant: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Personnels d’</a:t>
            </a:r>
            <a:r>
              <a:rPr lang="fr-FR" sz="10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ImageUP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Christian Cognard (Directeur), Emile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Béré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Anne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Cantereau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Adriana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Delwail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Bruno Merceron, Florence Thibault et Christelle Morillon.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Représentants des laboratoires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Frédéric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Tewes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(suppl. Julien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Brillault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PAI, Maryline Raimond (suppl. Jean-Marc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Berjeaud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EBI, Jean-François Jegou (suppl. Franck Morel) LITEC, Sébastien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(suppl. Maureen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Francheteau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LNEC, Alice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Barbarin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(suppl. Sébastien Giraud) IRTOMIT,  Vincent Thoreau (suppl. Véronique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Ladevèze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NEUVACOD, Bruno Constantin (suppl. Laurent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Cronier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STIM, Corinne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Chadéneau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(supp. Jean-Marc Muller) CAPTUR, Nathalie Delpech (suppl. Carina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Enea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MOVE.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Invités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Yann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Héchard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(liaison avec l’UF), Julie Rousseau (liaison avec IC2MP), Frédéric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Pailloux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(liaison avec la microscopie électronique site du Futuroscope), Marcello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Solinas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(Directeur USBS), Karine </a:t>
            </a:r>
            <a:r>
              <a:rPr lang="fr-FR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Demangeau</a:t>
            </a:r>
            <a:r>
              <a:rPr lang="fr-FR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(Gestion USBS)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50209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0" y="297587"/>
            <a:ext cx="1252238" cy="14251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68" y="2035654"/>
            <a:ext cx="2329064" cy="119459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66567" y="531340"/>
            <a:ext cx="6369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Assemblée Générale </a:t>
            </a:r>
          </a:p>
          <a:p>
            <a:pPr algn="ctr"/>
            <a:r>
              <a:rPr lang="fr-FR" sz="4400" b="1" dirty="0"/>
              <a:t>du 4 mars 2021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30593" y="3627749"/>
            <a:ext cx="7216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Programme de l’AG:</a:t>
            </a:r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Rapports d’activité et financier C. Cognard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Discussion générale sur ces rapports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Propositions d’orientation de l’activité et d’organisation par JF </a:t>
            </a:r>
            <a:r>
              <a:rPr lang="fr-FR" b="1" dirty="0" err="1"/>
              <a:t>Jégou</a:t>
            </a:r>
            <a:r>
              <a:rPr lang="fr-FR" b="1" dirty="0"/>
              <a:t>, nouveau directeur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Discussion générale sur ces propositions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Intervention de l’Experte extérieure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Composition du Comité Technique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Divers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16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0" y="297587"/>
            <a:ext cx="1252238" cy="14251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25" y="2048009"/>
            <a:ext cx="4423349" cy="22687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66567" y="531340"/>
            <a:ext cx="6369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Assemblée Générale </a:t>
            </a:r>
          </a:p>
          <a:p>
            <a:pPr algn="ctr"/>
            <a:r>
              <a:rPr lang="fr-FR" sz="4400" b="1" dirty="0"/>
              <a:t>du 4 mars 2021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65223" y="4595904"/>
            <a:ext cx="34135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b="1"/>
              <a:t>Rapport d’activité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b="1"/>
              <a:t>Rapport financier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2800" b="1"/>
          </a:p>
          <a:p>
            <a:r>
              <a:rPr lang="fr-FR" sz="2000" b="1"/>
              <a:t>Christian COGNARD, Directeur </a:t>
            </a:r>
          </a:p>
        </p:txBody>
      </p:sp>
    </p:spTree>
    <p:extLst>
      <p:ext uri="{BB962C8B-B14F-4D97-AF65-F5344CB8AC3E}">
        <p14:creationId xmlns:p14="http://schemas.microsoft.com/office/powerpoint/2010/main" val="65873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4840" y="1009415"/>
            <a:ext cx="78943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Plan</a:t>
            </a:r>
          </a:p>
          <a:p>
            <a:r>
              <a:rPr lang="fr-FR" sz="2400" b="1" u="sng" dirty="0"/>
              <a:t>Rapport d’activité</a:t>
            </a:r>
          </a:p>
          <a:p>
            <a:r>
              <a:rPr lang="fr-FR" sz="2400" b="1" dirty="0"/>
              <a:t>1 – Rappel du positionnement de la structure</a:t>
            </a:r>
          </a:p>
          <a:p>
            <a:r>
              <a:rPr lang="fr-FR" sz="2400" b="1" dirty="0"/>
              <a:t>2 – Gouvernance et compétences d’</a:t>
            </a:r>
            <a:r>
              <a:rPr lang="fr-FR" sz="2400" b="1" dirty="0" err="1"/>
              <a:t>ImageUP</a:t>
            </a:r>
            <a:endParaRPr lang="fr-FR" sz="2400" b="1" dirty="0"/>
          </a:p>
          <a:p>
            <a:r>
              <a:rPr lang="fr-FR" sz="2400" b="1" dirty="0"/>
              <a:t>3 – Organisation fonctionnelle interne</a:t>
            </a:r>
          </a:p>
          <a:p>
            <a:r>
              <a:rPr lang="fr-FR" sz="2400" b="1" dirty="0"/>
              <a:t>4 – Ressources financières d’</a:t>
            </a:r>
            <a:r>
              <a:rPr lang="fr-FR" sz="2400" b="1" dirty="0" err="1"/>
              <a:t>ImageUP</a:t>
            </a:r>
            <a:endParaRPr lang="fr-FR" sz="2400" b="1" dirty="0"/>
          </a:p>
          <a:p>
            <a:r>
              <a:rPr lang="fr-FR" sz="2400" b="1" dirty="0"/>
              <a:t>5 – Acquisition de matériels</a:t>
            </a:r>
          </a:p>
          <a:p>
            <a:r>
              <a:rPr lang="fr-FR" sz="2400" b="1" dirty="0"/>
              <a:t>6 – Utilisation de la plateforme</a:t>
            </a:r>
          </a:p>
          <a:p>
            <a:r>
              <a:rPr lang="fr-FR" sz="2400" b="1" dirty="0"/>
              <a:t>7 – Diffusion et animation scientifique</a:t>
            </a:r>
          </a:p>
          <a:p>
            <a:r>
              <a:rPr lang="fr-FR" sz="2400" b="1" dirty="0"/>
              <a:t>8 – Bilan des tâches réalisées ou non</a:t>
            </a:r>
          </a:p>
          <a:p>
            <a:r>
              <a:rPr lang="fr-FR" sz="2400" b="1" u="sng" dirty="0"/>
              <a:t>Rapport financier</a:t>
            </a:r>
            <a:endParaRPr lang="fr-FR" sz="2400" b="1" dirty="0"/>
          </a:p>
          <a:p>
            <a:r>
              <a:rPr lang="fr-FR" sz="2400" b="1" dirty="0"/>
              <a:t>9 – Dépenses annuelles</a:t>
            </a:r>
          </a:p>
          <a:p>
            <a:r>
              <a:rPr lang="fr-FR" sz="2400" b="1" dirty="0"/>
              <a:t>10 – Recettes annuelles et bilan</a:t>
            </a:r>
          </a:p>
          <a:p>
            <a:r>
              <a:rPr lang="fr-FR" sz="2400" b="1" dirty="0"/>
              <a:t>		…</a:t>
            </a:r>
            <a:r>
              <a:rPr lang="fr-FR" sz="2400" b="1" u="sng" dirty="0"/>
              <a:t>discussion générale ouverte</a:t>
            </a:r>
            <a:r>
              <a:rPr lang="fr-FR" sz="2400" b="1" dirty="0"/>
              <a:t>…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</p:spTree>
    <p:extLst>
      <p:ext uri="{BB962C8B-B14F-4D97-AF65-F5344CB8AC3E}">
        <p14:creationId xmlns:p14="http://schemas.microsoft.com/office/powerpoint/2010/main" val="345603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1659" y="1482811"/>
            <a:ext cx="78897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 – Rappel du positionnement de la structure</a:t>
            </a:r>
          </a:p>
          <a:p>
            <a:r>
              <a:rPr lang="fr-FR" sz="2000" dirty="0"/>
              <a:t> dans l’Unité de Service en Biologie et Santé (USBS) sous la direction actuelle de </a:t>
            </a:r>
            <a:r>
              <a:rPr lang="fr-FR" sz="2000" b="1" dirty="0"/>
              <a:t>Marcello </a:t>
            </a:r>
            <a:r>
              <a:rPr lang="fr-FR" sz="2000" b="1" dirty="0" err="1"/>
              <a:t>Solinas</a:t>
            </a:r>
            <a:endParaRPr lang="fr-FR" sz="2000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55" y="2621584"/>
            <a:ext cx="1584250" cy="180306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48" y="4547308"/>
            <a:ext cx="5654103" cy="212408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</p:spTree>
    <p:extLst>
      <p:ext uri="{BB962C8B-B14F-4D97-AF65-F5344CB8AC3E}">
        <p14:creationId xmlns:p14="http://schemas.microsoft.com/office/powerpoint/2010/main" val="280777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1376" y="2104191"/>
            <a:ext cx="8510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2 – Gouvernance et compétences d’</a:t>
            </a:r>
            <a:r>
              <a:rPr lang="fr-FR" sz="2800" b="1" dirty="0" err="1"/>
              <a:t>ImageUP</a:t>
            </a:r>
            <a:endParaRPr lang="fr-FR" sz="2800" b="1" dirty="0"/>
          </a:p>
          <a:p>
            <a:endParaRPr lang="fr-FR" sz="2800" b="1" dirty="0"/>
          </a:p>
          <a:p>
            <a:r>
              <a:rPr lang="fr-FR" sz="2000" dirty="0"/>
              <a:t> 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Université, composantes, IBSP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USBS  -&gt;    </a:t>
            </a:r>
            <a:r>
              <a:rPr lang="fr-FR" sz="2000" dirty="0">
                <a:solidFill>
                  <a:srgbClr val="FF0000"/>
                </a:solidFill>
              </a:rPr>
              <a:t>La stratégie est du ressort de l’USBS</a:t>
            </a: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/>
              <a:t>AG annuelle -&gt;    </a:t>
            </a:r>
            <a:r>
              <a:rPr lang="fr-FR" sz="2000" dirty="0">
                <a:solidFill>
                  <a:srgbClr val="00B050"/>
                </a:solidFill>
              </a:rPr>
              <a:t>Rencontre avec les tous les utilisateurs</a:t>
            </a: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/>
              <a:t>Comité Technique -&gt;	</a:t>
            </a:r>
            <a:r>
              <a:rPr lang="fr-FR" sz="2000" dirty="0">
                <a:solidFill>
                  <a:schemeClr val="accent2"/>
                </a:solidFill>
              </a:rPr>
              <a:t>Informations, retours qualité, expression des besoins 						futurs des laboratoires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Comité de Service -&gt;	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Gestion « au quotidien » au sein de l’équipe</a:t>
            </a:r>
          </a:p>
          <a:p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</p:spTree>
    <p:extLst>
      <p:ext uri="{BB962C8B-B14F-4D97-AF65-F5344CB8AC3E}">
        <p14:creationId xmlns:p14="http://schemas.microsoft.com/office/powerpoint/2010/main" val="165009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1659" y="1482811"/>
            <a:ext cx="788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3 – Organisation fonctionnelle interne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815546" y="2366319"/>
            <a:ext cx="8266670" cy="4293099"/>
            <a:chOff x="815546" y="2366319"/>
            <a:chExt cx="8266670" cy="429309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8" b="20021"/>
            <a:stretch/>
          </p:blipFill>
          <p:spPr>
            <a:xfrm>
              <a:off x="815546" y="2366319"/>
              <a:ext cx="8266670" cy="4293099"/>
            </a:xfrm>
            <a:prstGeom prst="rect">
              <a:avLst/>
            </a:prstGeom>
          </p:spPr>
        </p:pic>
        <p:sp>
          <p:nvSpPr>
            <p:cNvPr id="5" name="Rectangle à coins arrondis 4"/>
            <p:cNvSpPr/>
            <p:nvPr/>
          </p:nvSpPr>
          <p:spPr>
            <a:xfrm>
              <a:off x="7778579" y="4596713"/>
              <a:ext cx="852616" cy="574589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>
              <a:endCxn id="5" idx="0"/>
            </p:cNvCxnSpPr>
            <p:nvPr/>
          </p:nvCxnSpPr>
          <p:spPr>
            <a:xfrm>
              <a:off x="4556554" y="4182762"/>
              <a:ext cx="3648333" cy="413951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7747687" y="4630091"/>
              <a:ext cx="9144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Feuillets de lumière</a:t>
              </a:r>
            </a:p>
            <a:p>
              <a:pPr algn="ctr"/>
              <a:r>
                <a:rPr lang="fr-FR" sz="9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S. BROT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815649" y="4260759"/>
              <a:ext cx="815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LNEC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65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" y="141563"/>
            <a:ext cx="1945716" cy="998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106" y="1451919"/>
            <a:ext cx="80657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4 – Ressources financières d’</a:t>
            </a:r>
            <a:r>
              <a:rPr lang="fr-FR" sz="2800" b="1" dirty="0" err="1"/>
              <a:t>ImageUP</a:t>
            </a:r>
            <a:endParaRPr lang="fr-FR" sz="2800" b="1" dirty="0"/>
          </a:p>
          <a:p>
            <a:endParaRPr lang="fr-FR" sz="2800" b="1" dirty="0"/>
          </a:p>
          <a:p>
            <a:endParaRPr lang="fr-FR" sz="2000" dirty="0"/>
          </a:p>
          <a:p>
            <a:pPr marL="342900" indent="-342900">
              <a:buFontTx/>
              <a:buChar char="-"/>
            </a:pP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/>
              <a:t>Pas de dotation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FF0000"/>
                </a:solidFill>
              </a:rPr>
              <a:t>Autofinancement complet, importance des tarifs et de l’activité</a:t>
            </a: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/>
              <a:t>Une dotation pour l’USBS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Intervention de l’USBS en cas de coup dur (ex: changement de laser d’un cytomètre et achat d’une station d’analyse en 2020)</a:t>
            </a:r>
          </a:p>
          <a:p>
            <a:r>
              <a:rPr lang="fr-FR" sz="2000" dirty="0"/>
              <a:t>-    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Mais concurrence avec les autres composantes de l’USBS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849148" y="335283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/>
              <a:t>Rapport d’activité</a:t>
            </a:r>
          </a:p>
        </p:txBody>
      </p:sp>
    </p:spTree>
    <p:extLst>
      <p:ext uri="{BB962C8B-B14F-4D97-AF65-F5344CB8AC3E}">
        <p14:creationId xmlns:p14="http://schemas.microsoft.com/office/powerpoint/2010/main" val="42490781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2040</TotalTime>
  <Words>1060</Words>
  <Application>Microsoft Office PowerPoint</Application>
  <PresentationFormat>Affichage à l'écran (4:3)</PresentationFormat>
  <Paragraphs>219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 Cognard</dc:creator>
  <cp:lastModifiedBy>Christian Cognard</cp:lastModifiedBy>
  <cp:revision>192</cp:revision>
  <dcterms:created xsi:type="dcterms:W3CDTF">2019-01-11T13:35:47Z</dcterms:created>
  <dcterms:modified xsi:type="dcterms:W3CDTF">2021-03-04T09:37:40Z</dcterms:modified>
</cp:coreProperties>
</file>