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9" r:id="rId5"/>
    <p:sldId id="263" r:id="rId6"/>
    <p:sldId id="264" r:id="rId7"/>
    <p:sldId id="260" r:id="rId8"/>
    <p:sldId id="258" r:id="rId9"/>
    <p:sldId id="261" r:id="rId10"/>
    <p:sldId id="262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603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7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42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43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92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21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11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67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04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83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87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13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1440B-4705-46C7-B504-174BBA94603C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4A08E-AAC4-4C99-88F1-0FA8B4E223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60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79" y="267896"/>
            <a:ext cx="5566441" cy="2857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17812" y="4165979"/>
            <a:ext cx="730837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Conseil Stratégique</a:t>
            </a:r>
          </a:p>
          <a:p>
            <a:pPr algn="ctr"/>
            <a:r>
              <a:rPr lang="fr-FR" sz="32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21 octobre 2016</a:t>
            </a:r>
          </a:p>
          <a:p>
            <a:pPr algn="ctr"/>
            <a:endParaRPr lang="fr-FR" sz="3200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2000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Christian Cognard</a:t>
            </a:r>
            <a:endParaRPr lang="fr-FR" sz="2000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994" y="1127705"/>
            <a:ext cx="743118" cy="45543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200" y="1114577"/>
            <a:ext cx="582039" cy="58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75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1" y="1536683"/>
            <a:ext cx="6253836" cy="489141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140658" y="290578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26%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36249" y="479809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31%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66114" y="3982389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24%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3081" y="26441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9%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55969" y="212095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10%</a:t>
            </a:r>
            <a:endParaRPr lang="fr-FR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2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455996" y="186775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18%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07041" y="186775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13446" y="393083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66%</a:t>
            </a:r>
            <a:endParaRPr lang="fr-FR" sz="2800" b="1">
              <a:solidFill>
                <a:schemeClr val="bg1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671" y="639455"/>
            <a:ext cx="6334739" cy="557909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704490" y="186775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60968" y="243968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chemeClr val="bg1"/>
                </a:solidFill>
              </a:rPr>
              <a:t>7</a:t>
            </a:r>
            <a:r>
              <a:rPr lang="fr-FR" sz="2800" b="1" smtClean="0">
                <a:solidFill>
                  <a:schemeClr val="bg1"/>
                </a:solidFill>
              </a:rPr>
              <a:t>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11871" y="393083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63" y="3877340"/>
            <a:ext cx="3315059" cy="2833322"/>
          </a:xfrm>
          <a:prstGeom prst="rect">
            <a:avLst/>
          </a:prstGeom>
        </p:spPr>
      </p:pic>
      <p:sp>
        <p:nvSpPr>
          <p:cNvPr id="12" name="Flèche gauche 11"/>
          <p:cNvSpPr/>
          <p:nvPr/>
        </p:nvSpPr>
        <p:spPr>
          <a:xfrm>
            <a:off x="2388358" y="4191196"/>
            <a:ext cx="2067638" cy="11464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636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814550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18%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65595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66%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3044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319522" y="266686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chemeClr val="bg1"/>
                </a:solidFill>
              </a:rPr>
              <a:t>7</a:t>
            </a:r>
            <a:r>
              <a:rPr lang="fr-FR" sz="2800" b="1" smtClean="0">
                <a:solidFill>
                  <a:schemeClr val="bg1"/>
                </a:solidFill>
              </a:rPr>
              <a:t>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70425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40959" y="29284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70" y="1206949"/>
            <a:ext cx="6071107" cy="4955015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503183" y="2835294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30%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00138" y="3081915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451734" y="46367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38%</a:t>
            </a:r>
            <a:endParaRPr lang="fr-FR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52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814550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18%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65595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66%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3044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319522" y="266686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chemeClr val="bg1"/>
                </a:solidFill>
              </a:rPr>
              <a:t>7</a:t>
            </a:r>
            <a:r>
              <a:rPr lang="fr-FR" sz="2800" b="1" smtClean="0">
                <a:solidFill>
                  <a:schemeClr val="bg1"/>
                </a:solidFill>
              </a:rPr>
              <a:t>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70425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40959" y="29284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503183" y="2835294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30%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00138" y="3081915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451734" y="46367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38%</a:t>
            </a:r>
            <a:endParaRPr lang="fr-FR" sz="2800" b="1">
              <a:solidFill>
                <a:schemeClr val="bg1"/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183" y="2047164"/>
            <a:ext cx="4602131" cy="393737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7" y="2047164"/>
            <a:ext cx="4659755" cy="380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47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814550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18%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65595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66%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3044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319522" y="266686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>
                <a:solidFill>
                  <a:schemeClr val="bg1"/>
                </a:solidFill>
              </a:rPr>
              <a:t>7</a:t>
            </a:r>
            <a:r>
              <a:rPr lang="fr-FR" sz="2800" b="1" smtClean="0">
                <a:solidFill>
                  <a:schemeClr val="bg1"/>
                </a:solidFill>
              </a:rPr>
              <a:t>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70425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40959" y="29284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81%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503183" y="2835294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30%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300138" y="3081915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32%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451734" y="4636770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38%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18534" y="1343420"/>
            <a:ext cx="773828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Questions du financement de la plateforme:</a:t>
            </a:r>
          </a:p>
          <a:p>
            <a:endParaRPr lang="fr-FR" smtClean="0"/>
          </a:p>
          <a:p>
            <a:pPr marL="342900" indent="-342900">
              <a:buAutoNum type="arabicPeriod"/>
            </a:pPr>
            <a:r>
              <a:rPr lang="fr-FR" smtClean="0"/>
              <a:t>Ajuster les recettes aux dépenses</a:t>
            </a:r>
          </a:p>
          <a:p>
            <a:endParaRPr lang="fr-FR"/>
          </a:p>
          <a:p>
            <a:r>
              <a:rPr lang="fr-FR" smtClean="0"/>
              <a:t>-&gt; assurer l’autofinancement</a:t>
            </a:r>
          </a:p>
          <a:p>
            <a:r>
              <a:rPr lang="fr-FR" smtClean="0"/>
              <a:t>-&gt; ajuster les tarifs en conséquence:</a:t>
            </a:r>
          </a:p>
          <a:p>
            <a:r>
              <a:rPr lang="fr-FR"/>
              <a:t>	</a:t>
            </a:r>
            <a:r>
              <a:rPr lang="fr-FR" smtClean="0"/>
              <a:t>- </a:t>
            </a:r>
            <a:r>
              <a:rPr lang="fr-FR"/>
              <a:t>compenser la perte de la subvention UP</a:t>
            </a:r>
          </a:p>
          <a:p>
            <a:r>
              <a:rPr lang="fr-FR" smtClean="0"/>
              <a:t>	- mieux prendre en compte les coûts réels</a:t>
            </a:r>
          </a:p>
          <a:p>
            <a:r>
              <a:rPr lang="fr-FR"/>
              <a:t>	</a:t>
            </a:r>
            <a:r>
              <a:rPr lang="fr-FR" smtClean="0"/>
              <a:t>- prendre en compte le contrat de maintenance cytométrie qui va débuter à la mi-juillet 2017</a:t>
            </a:r>
          </a:p>
          <a:p>
            <a:r>
              <a:rPr lang="fr-FR"/>
              <a:t>	</a:t>
            </a:r>
            <a:r>
              <a:rPr lang="fr-FR" smtClean="0"/>
              <a:t>Le tout sans avoir des tarifs rédhibitoires pour les équipes</a:t>
            </a:r>
          </a:p>
          <a:p>
            <a:endParaRPr lang="fr-FR"/>
          </a:p>
          <a:p>
            <a:r>
              <a:rPr lang="fr-FR" smtClean="0"/>
              <a:t>2. Comment pouvoir constituer une réserve en cas de coup dur?</a:t>
            </a:r>
          </a:p>
          <a:p>
            <a:endParaRPr lang="fr-FR"/>
          </a:p>
          <a:p>
            <a:endParaRPr lang="fr-FR" smtClean="0">
              <a:sym typeface="Wingdings" panose="05000000000000000000" pitchFamily="2" charset="2"/>
            </a:endParaRPr>
          </a:p>
          <a:p>
            <a:endParaRPr lang="fr-FR">
              <a:sym typeface="Wingdings" panose="05000000000000000000" pitchFamily="2" charset="2"/>
            </a:endParaRPr>
          </a:p>
          <a:p>
            <a:r>
              <a:rPr lang="fr-FR" smtClean="0">
                <a:sym typeface="Wingdings" panose="05000000000000000000" pitchFamily="2" charset="2"/>
              </a:rPr>
              <a:t> Anne Cantereau présente les nouveaux tarifs proposés pour ImageUP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065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53" y="189834"/>
            <a:ext cx="1273576" cy="65376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607601" y="1752232"/>
            <a:ext cx="192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Méthode de calcul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1400689" y="2401207"/>
          <a:ext cx="6096000" cy="1973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57643849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Calcul des couts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64521379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A. Fonctionnement : consommables, bureau,</a:t>
                      </a:r>
                      <a:r>
                        <a:rPr lang="fr-FR" sz="1400" baseline="0" dirty="0" smtClean="0"/>
                        <a:t> missions…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18551068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B. Maintenance : contrats, interventions ponctuelles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4374393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C1. Amortissement équipement secondaire (caméra,</a:t>
                      </a:r>
                      <a:r>
                        <a:rPr lang="fr-FR" sz="1400" baseline="0" dirty="0" smtClean="0"/>
                        <a:t> objectif..) 20%/an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9361789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C2. Amortissement équipement principal (10% / an)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90210376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D. Frais d’infrastructure (10% fonctionnement + maintenance)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33831117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E. Frais de personnel (IE toutes charges comprises)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115051186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850818"/>
              </p:ext>
            </p:extLst>
          </p:nvPr>
        </p:nvGraphicFramePr>
        <p:xfrm>
          <a:off x="1400689" y="4564742"/>
          <a:ext cx="6096000" cy="845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57643849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Deux tarifs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64521379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EPST </a:t>
                      </a:r>
                      <a:r>
                        <a:rPr lang="fr-FR" sz="1400" smtClean="0"/>
                        <a:t>– </a:t>
                      </a:r>
                      <a:r>
                        <a:rPr lang="fr-FR" sz="1400" smtClean="0"/>
                        <a:t>Université                                      </a:t>
                      </a:r>
                      <a:r>
                        <a:rPr lang="fr-FR" sz="1400" dirty="0" smtClean="0"/>
                        <a:t>A+B+C1+D</a:t>
                      </a:r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18551068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Entreprises privées                                   A+B+C1+C2+D+E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437439378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811439" y="981404"/>
            <a:ext cx="35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mtClean="0"/>
              <a:t>Proposition de tarifs ImageUP à partir du 1</a:t>
            </a:r>
            <a:r>
              <a:rPr lang="fr-FR" b="1" baseline="30000" smtClean="0"/>
              <a:t>er</a:t>
            </a:r>
            <a:r>
              <a:rPr lang="fr-FR" b="1" smtClean="0"/>
              <a:t> janvier 2017</a:t>
            </a:r>
            <a:endParaRPr lang="fr-FR" b="1"/>
          </a:p>
        </p:txBody>
      </p:sp>
    </p:spTree>
    <p:extLst>
      <p:ext uri="{BB962C8B-B14F-4D97-AF65-F5344CB8AC3E}">
        <p14:creationId xmlns:p14="http://schemas.microsoft.com/office/powerpoint/2010/main" val="4223221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8" y="189834"/>
            <a:ext cx="1273576" cy="653769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375559" y="2514176"/>
          <a:ext cx="8409213" cy="2470312"/>
        </p:xfrm>
        <a:graphic>
          <a:graphicData uri="http://schemas.openxmlformats.org/drawingml/2006/table">
            <a:tbl>
              <a:tblPr/>
              <a:tblGrid>
                <a:gridCol w="891830">
                  <a:extLst>
                    <a:ext uri="{9D8B030D-6E8A-4147-A177-3AD203B41FA5}">
                      <a16:colId xmlns:a16="http://schemas.microsoft.com/office/drawing/2014/main" xmlns="" val="2363793794"/>
                    </a:ext>
                  </a:extLst>
                </a:gridCol>
                <a:gridCol w="1081343">
                  <a:extLst>
                    <a:ext uri="{9D8B030D-6E8A-4147-A177-3AD203B41FA5}">
                      <a16:colId xmlns:a16="http://schemas.microsoft.com/office/drawing/2014/main" xmlns="" val="700550315"/>
                    </a:ext>
                  </a:extLst>
                </a:gridCol>
                <a:gridCol w="1085060">
                  <a:extLst>
                    <a:ext uri="{9D8B030D-6E8A-4147-A177-3AD203B41FA5}">
                      <a16:colId xmlns:a16="http://schemas.microsoft.com/office/drawing/2014/main" xmlns="" val="2948821920"/>
                    </a:ext>
                  </a:extLst>
                </a:gridCol>
                <a:gridCol w="891830">
                  <a:extLst>
                    <a:ext uri="{9D8B030D-6E8A-4147-A177-3AD203B41FA5}">
                      <a16:colId xmlns:a16="http://schemas.microsoft.com/office/drawing/2014/main" xmlns="" val="1382669311"/>
                    </a:ext>
                  </a:extLst>
                </a:gridCol>
                <a:gridCol w="891830">
                  <a:extLst>
                    <a:ext uri="{9D8B030D-6E8A-4147-A177-3AD203B41FA5}">
                      <a16:colId xmlns:a16="http://schemas.microsoft.com/office/drawing/2014/main" xmlns="" val="286872318"/>
                    </a:ext>
                  </a:extLst>
                </a:gridCol>
                <a:gridCol w="891830">
                  <a:extLst>
                    <a:ext uri="{9D8B030D-6E8A-4147-A177-3AD203B41FA5}">
                      <a16:colId xmlns:a16="http://schemas.microsoft.com/office/drawing/2014/main" xmlns="" val="2879537016"/>
                    </a:ext>
                  </a:extLst>
                </a:gridCol>
                <a:gridCol w="891830">
                  <a:extLst>
                    <a:ext uri="{9D8B030D-6E8A-4147-A177-3AD203B41FA5}">
                      <a16:colId xmlns:a16="http://schemas.microsoft.com/office/drawing/2014/main" xmlns="" val="255080796"/>
                    </a:ext>
                  </a:extLst>
                </a:gridCol>
                <a:gridCol w="891830">
                  <a:extLst>
                    <a:ext uri="{9D8B030D-6E8A-4147-A177-3AD203B41FA5}">
                      <a16:colId xmlns:a16="http://schemas.microsoft.com/office/drawing/2014/main" xmlns="" val="3862394503"/>
                    </a:ext>
                  </a:extLst>
                </a:gridCol>
                <a:gridCol w="891830">
                  <a:extLst>
                    <a:ext uri="{9D8B030D-6E8A-4147-A177-3AD203B41FA5}">
                      <a16:colId xmlns:a16="http://schemas.microsoft.com/office/drawing/2014/main" xmlns="" val="68663049"/>
                    </a:ext>
                  </a:extLst>
                </a:gridCol>
              </a:tblGrid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Tarif en 2014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9 €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60 €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40 €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240 €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0547685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0716793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7715916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FACS Verse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FACSARIA III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0655612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 sur 800 heures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 sur 240 heures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7992571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Académique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Privé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Académique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Privé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4231710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Fonctionnement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4613190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 Maintenance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9401980"/>
                  </a:ext>
                </a:extLst>
              </a:tr>
              <a:tr h="1900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C1.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Amortissement équipement secondaire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7115657"/>
                  </a:ext>
                </a:extLst>
              </a:tr>
              <a:tr h="1900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C2.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Amortissement équipement principal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2781171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Frais d'infrastructure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8694610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Frais de personnel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4757856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PRIX HORAIRE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4908327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441122" y="1404257"/>
            <a:ext cx="123392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Cytométrie</a:t>
            </a:r>
            <a:endParaRPr lang="fr-F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772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99" y="162538"/>
            <a:ext cx="1273576" cy="653769"/>
          </a:xfrm>
          <a:prstGeom prst="rect">
            <a:avLst/>
          </a:prstGeom>
        </p:spPr>
      </p:pic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77587" y="2546833"/>
          <a:ext cx="8401051" cy="2470312"/>
        </p:xfrm>
        <a:graphic>
          <a:graphicData uri="http://schemas.openxmlformats.org/drawingml/2006/table">
            <a:tbl>
              <a:tblPr/>
              <a:tblGrid>
                <a:gridCol w="848591">
                  <a:extLst>
                    <a:ext uri="{9D8B030D-6E8A-4147-A177-3AD203B41FA5}">
                      <a16:colId xmlns:a16="http://schemas.microsoft.com/office/drawing/2014/main" xmlns="" val="1355155201"/>
                    </a:ext>
                  </a:extLst>
                </a:gridCol>
                <a:gridCol w="1028917">
                  <a:extLst>
                    <a:ext uri="{9D8B030D-6E8A-4147-A177-3AD203B41FA5}">
                      <a16:colId xmlns:a16="http://schemas.microsoft.com/office/drawing/2014/main" xmlns="" val="3989331331"/>
                    </a:ext>
                  </a:extLst>
                </a:gridCol>
                <a:gridCol w="1032452">
                  <a:extLst>
                    <a:ext uri="{9D8B030D-6E8A-4147-A177-3AD203B41FA5}">
                      <a16:colId xmlns:a16="http://schemas.microsoft.com/office/drawing/2014/main" xmlns="" val="752650370"/>
                    </a:ext>
                  </a:extLst>
                </a:gridCol>
                <a:gridCol w="1074882">
                  <a:extLst>
                    <a:ext uri="{9D8B030D-6E8A-4147-A177-3AD203B41FA5}">
                      <a16:colId xmlns:a16="http://schemas.microsoft.com/office/drawing/2014/main" xmlns="" val="3799135314"/>
                    </a:ext>
                  </a:extLst>
                </a:gridCol>
                <a:gridCol w="922843">
                  <a:extLst>
                    <a:ext uri="{9D8B030D-6E8A-4147-A177-3AD203B41FA5}">
                      <a16:colId xmlns:a16="http://schemas.microsoft.com/office/drawing/2014/main" xmlns="" val="4081294902"/>
                    </a:ext>
                  </a:extLst>
                </a:gridCol>
                <a:gridCol w="848591">
                  <a:extLst>
                    <a:ext uri="{9D8B030D-6E8A-4147-A177-3AD203B41FA5}">
                      <a16:colId xmlns:a16="http://schemas.microsoft.com/office/drawing/2014/main" xmlns="" val="878776882"/>
                    </a:ext>
                  </a:extLst>
                </a:gridCol>
                <a:gridCol w="947593">
                  <a:extLst>
                    <a:ext uri="{9D8B030D-6E8A-4147-A177-3AD203B41FA5}">
                      <a16:colId xmlns:a16="http://schemas.microsoft.com/office/drawing/2014/main" xmlns="" val="741063382"/>
                    </a:ext>
                  </a:extLst>
                </a:gridCol>
                <a:gridCol w="848591">
                  <a:extLst>
                    <a:ext uri="{9D8B030D-6E8A-4147-A177-3AD203B41FA5}">
                      <a16:colId xmlns:a16="http://schemas.microsoft.com/office/drawing/2014/main" xmlns="" val="1261378983"/>
                    </a:ext>
                  </a:extLst>
                </a:gridCol>
                <a:gridCol w="848591">
                  <a:extLst>
                    <a:ext uri="{9D8B030D-6E8A-4147-A177-3AD203B41FA5}">
                      <a16:colId xmlns:a16="http://schemas.microsoft.com/office/drawing/2014/main" xmlns="" val="1233765039"/>
                    </a:ext>
                  </a:extLst>
                </a:gridCol>
              </a:tblGrid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Tarif en 2014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18 €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120 €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5 €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1D1B10"/>
                          </a:solidFill>
                          <a:effectLst/>
                          <a:latin typeface="Calibri" panose="020F0502020204030204" pitchFamily="34" charset="0"/>
                        </a:rPr>
                        <a:t>20 €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676383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1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1D1B1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3560782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9239525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Confocal FV1000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Microscopie photonique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6119843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 sur 1300 heures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 sur 250 heures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937807"/>
                  </a:ext>
                </a:extLst>
              </a:tr>
              <a:tr h="190024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Académique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Privé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Académique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Privé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5496358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Fonctionnement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7270659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B. Maintenance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8561833"/>
                  </a:ext>
                </a:extLst>
              </a:tr>
              <a:tr h="1900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C1.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Amortissement équipement secondaire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5053031"/>
                  </a:ext>
                </a:extLst>
              </a:tr>
              <a:tr h="190024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C2. 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Amortissement équipement principal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65000,0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3997079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Frais d'infrastructure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6836908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Frais de personnel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030430"/>
                  </a:ext>
                </a:extLst>
              </a:tr>
              <a:tr h="1900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PRIX HORAIRE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62 €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1385380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441122" y="1404257"/>
            <a:ext cx="24770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Microscopie photonique</a:t>
            </a:r>
          </a:p>
        </p:txBody>
      </p:sp>
    </p:spTree>
    <p:extLst>
      <p:ext uri="{BB962C8B-B14F-4D97-AF65-F5344CB8AC3E}">
        <p14:creationId xmlns:p14="http://schemas.microsoft.com/office/powerpoint/2010/main" val="363445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0" y="868768"/>
          <a:ext cx="9144000" cy="5131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5228">
                  <a:extLst>
                    <a:ext uri="{9D8B030D-6E8A-4147-A177-3AD203B41FA5}">
                      <a16:colId xmlns:a16="http://schemas.microsoft.com/office/drawing/2014/main" xmlns="" val="3826535511"/>
                    </a:ext>
                  </a:extLst>
                </a:gridCol>
                <a:gridCol w="1141778">
                  <a:extLst>
                    <a:ext uri="{9D8B030D-6E8A-4147-A177-3AD203B41FA5}">
                      <a16:colId xmlns:a16="http://schemas.microsoft.com/office/drawing/2014/main" xmlns="" val="2713923954"/>
                    </a:ext>
                  </a:extLst>
                </a:gridCol>
                <a:gridCol w="1523765">
                  <a:extLst>
                    <a:ext uri="{9D8B030D-6E8A-4147-A177-3AD203B41FA5}">
                      <a16:colId xmlns:a16="http://schemas.microsoft.com/office/drawing/2014/main" xmlns="" val="2500045766"/>
                    </a:ext>
                  </a:extLst>
                </a:gridCol>
                <a:gridCol w="1553229">
                  <a:extLst>
                    <a:ext uri="{9D8B030D-6E8A-4147-A177-3AD203B41FA5}">
                      <a16:colId xmlns:a16="http://schemas.microsoft.com/office/drawing/2014/main" xmlns="" val="1473599300"/>
                    </a:ext>
                  </a:extLst>
                </a:gridCol>
              </a:tblGrid>
              <a:tr h="7247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TARIFS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PUBLICS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(Universités, EPST) H.T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TARIFS</a:t>
                      </a:r>
                      <a:endParaRPr lang="fr-F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DU PRIVE</a:t>
                      </a:r>
                      <a:endParaRPr lang="fr-F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HT</a:t>
                      </a:r>
                      <a:endParaRPr lang="fr-F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TARIFS en 2014</a:t>
                      </a:r>
                      <a:endParaRPr lang="fr-F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8120508"/>
                  </a:ext>
                </a:extLst>
              </a:tr>
              <a:tr h="4141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Fixation, déshydratation, imprégnation et inclusion en résine époxy (par échantillon)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10/50€ par type de traitement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3092445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Post-fixation à l'Osmium (par ampoule de 2 ml, 4%)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740" marR="357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2180329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Inclusion (par 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échantillon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15€</a:t>
                      </a:r>
                      <a:endParaRPr lang="fr-F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740" marR="357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7099659"/>
                  </a:ext>
                </a:extLst>
              </a:tr>
              <a:tr h="6212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Automate de préparation d’échantillon : déshydratation, imprégnation et inclusion en résine époxy) 20 échantillons maximum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20/120€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4683993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Coupes sans contraste  (par demi-journée  de 3H)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8€</a:t>
                      </a:r>
                      <a:endParaRPr lang="fr-F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5-10/50€ par demi journée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0039822"/>
                  </a:ext>
                </a:extLst>
              </a:tr>
              <a:tr h="3257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Coupes </a:t>
                      </a:r>
                      <a:r>
                        <a:rPr lang="fr-F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semi-fines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avec coloration au bleu de toluidine/ par </a:t>
                      </a: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demi-journée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740" marR="357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4091767"/>
                  </a:ext>
                </a:extLst>
              </a:tr>
              <a:tr h="4141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Coupes </a:t>
                      </a:r>
                      <a:r>
                        <a:rPr lang="fr-F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ultra-fines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avec double contraste positif (acétate d’uranyle et citrate de plomb), par échantillon/demi-journée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15€</a:t>
                      </a:r>
                      <a:endParaRPr lang="fr-F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740" marR="357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4053368"/>
                  </a:ext>
                </a:extLst>
              </a:tr>
              <a:tr h="2171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Location couteau de diamant (par demi-journée de 3H</a:t>
                      </a: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5€</a:t>
                      </a:r>
                      <a:endParaRPr lang="fr-F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5740" marR="357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4314293"/>
                  </a:ext>
                </a:extLst>
              </a:tr>
              <a:tr h="2251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Contraste  Acétate d’uranyle, Acide </a:t>
                      </a:r>
                      <a:r>
                        <a:rPr lang="fr-F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Phosphotungstique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(Par grille)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3€</a:t>
                      </a:r>
                      <a:endParaRPr lang="fr-FR" sz="1200" b="1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0405962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Immunomarquage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pré-inclusion (4 grilles)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fr-F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4071465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Immunomarquage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post-inclusion  (4 grilles)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fr-F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7565454"/>
                  </a:ext>
                </a:extLst>
              </a:tr>
              <a:tr h="41416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Observation au microscope électronique à balayage ou en transmission (par heure)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</a:t>
                      </a: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105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15/75€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7971736"/>
                  </a:ext>
                </a:extLst>
              </a:tr>
              <a:tr h="32578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Dessication</a:t>
                      </a: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 contournement au point critique (CO2), par </a:t>
                      </a: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manipulation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8/40€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5846817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Utilisation de l’</a:t>
                      </a:r>
                      <a:r>
                        <a:rPr lang="fr-F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hexaméthyldisilizane</a:t>
                      </a:r>
                      <a:r>
                        <a:rPr lang="fr-F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(HMDS), par échantillon</a:t>
                      </a: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1198754"/>
                  </a:ext>
                </a:extLst>
              </a:tr>
              <a:tr h="2070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Métallisation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(de 1 à 6 </a:t>
                      </a:r>
                      <a:r>
                        <a:rPr lang="en-US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échantillons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400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€</a:t>
                      </a:r>
                      <a:endParaRPr lang="fr-F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8/40€</a:t>
                      </a:r>
                      <a:endParaRPr lang="fr-F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6805" marR="268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20301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926774" y="1061686"/>
            <a:ext cx="257179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Microscopie électronique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03" y="212160"/>
            <a:ext cx="1273576" cy="6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41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49632" y="2326822"/>
            <a:ext cx="5619487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 dirty="0">
                <a:solidFill>
                  <a:srgbClr val="0070C0"/>
                </a:solidFill>
              </a:rPr>
              <a:t>Avantages de la mutualisation des équipements au sein d’une plateforme</a:t>
            </a:r>
          </a:p>
          <a:p>
            <a:r>
              <a:rPr lang="fr-FR" sz="1350" dirty="0"/>
              <a:t>- Personnel dédié : soutien aux utilisateurs, gestion du parc technologique</a:t>
            </a:r>
          </a:p>
          <a:p>
            <a:r>
              <a:rPr lang="fr-FR" sz="1350" dirty="0"/>
              <a:t>- Lisser bonne/mauvaise année par la gestion groupées de plusieurs systèmes</a:t>
            </a:r>
          </a:p>
          <a:p>
            <a:r>
              <a:rPr lang="fr-FR" sz="1350" dirty="0"/>
              <a:t>- Meilleure visibilité (actions de communication – site web)</a:t>
            </a:r>
          </a:p>
          <a:p>
            <a:endParaRPr lang="fr-FR" sz="1350" dirty="0"/>
          </a:p>
        </p:txBody>
      </p:sp>
      <p:sp>
        <p:nvSpPr>
          <p:cNvPr id="4" name="ZoneTexte 3"/>
          <p:cNvSpPr txBox="1"/>
          <p:nvPr/>
        </p:nvSpPr>
        <p:spPr>
          <a:xfrm>
            <a:off x="649631" y="3910693"/>
            <a:ext cx="7488076" cy="15465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 dirty="0">
                <a:solidFill>
                  <a:srgbClr val="0070C0"/>
                </a:solidFill>
              </a:rPr>
              <a:t>Faiblesses de la plateforme </a:t>
            </a:r>
            <a:r>
              <a:rPr lang="fr-FR" sz="1350" dirty="0" err="1">
                <a:solidFill>
                  <a:srgbClr val="0070C0"/>
                </a:solidFill>
              </a:rPr>
              <a:t>ImageUP</a:t>
            </a:r>
            <a:r>
              <a:rPr lang="fr-FR" sz="1350" dirty="0">
                <a:solidFill>
                  <a:srgbClr val="0070C0"/>
                </a:solidFill>
              </a:rPr>
              <a:t> :</a:t>
            </a:r>
          </a:p>
          <a:p>
            <a:r>
              <a:rPr lang="fr-FR" sz="1350" dirty="0"/>
              <a:t>-    Spécificité des compétences de chaque personnel (congés, formation, missions…)</a:t>
            </a:r>
          </a:p>
          <a:p>
            <a:pPr marL="214313" indent="-214313">
              <a:buFontTx/>
              <a:buChar char="-"/>
            </a:pPr>
            <a:r>
              <a:rPr lang="fr-FR" sz="1350" dirty="0"/>
              <a:t>Impossibilité de souscrire des contrats de maintenance « garantie OR » (exemple : 20K€/confocal/an)</a:t>
            </a:r>
          </a:p>
          <a:p>
            <a:pPr marL="214313" indent="-214313">
              <a:buFontTx/>
              <a:buChar char="-"/>
            </a:pPr>
            <a:r>
              <a:rPr lang="fr-FR" sz="1350" dirty="0"/>
              <a:t>Masse critique instruments/utilisateurs/personnel</a:t>
            </a:r>
          </a:p>
          <a:p>
            <a:pPr marL="214313" indent="-214313">
              <a:buFontTx/>
              <a:buChar char="-"/>
            </a:pPr>
            <a:r>
              <a:rPr lang="fr-FR" sz="1350" dirty="0"/>
              <a:t>Pas de recherche et développement, pas de technologie émergente (</a:t>
            </a:r>
            <a:r>
              <a:rPr lang="fr-FR" sz="1350" dirty="0" err="1"/>
              <a:t>IBiSa</a:t>
            </a:r>
            <a:r>
              <a:rPr lang="fr-FR" sz="1350" dirty="0"/>
              <a:t>, FBI…)</a:t>
            </a:r>
          </a:p>
          <a:p>
            <a:pPr marL="214313" indent="-214313">
              <a:buFontTx/>
              <a:buChar char="-"/>
            </a:pPr>
            <a:r>
              <a:rPr lang="fr-FR" sz="1350" dirty="0"/>
              <a:t>Source de financement 100% liée aux utilisateurs locaux</a:t>
            </a:r>
          </a:p>
          <a:p>
            <a:pPr marL="214313" indent="-214313">
              <a:buFontTx/>
              <a:buChar char="-"/>
            </a:pPr>
            <a:endParaRPr lang="fr-FR" sz="135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27" y="178094"/>
            <a:ext cx="1273576" cy="65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95" y="186009"/>
            <a:ext cx="1698101" cy="87169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46662" y="2586250"/>
            <a:ext cx="66805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Ordre du jour:</a:t>
            </a:r>
          </a:p>
          <a:p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Bilan de l’activité de la plateforme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Information sur le CPER/FEDER en cours et les nouveaux matériels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Bilan financier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Propositions de nouveaux tarifs (Anne Cantereau)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Discussion sur les différents points et vote sur les propositions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Divers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515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/>
          <p:cNvSpPr/>
          <p:nvPr/>
        </p:nvSpPr>
        <p:spPr>
          <a:xfrm>
            <a:off x="6743696" y="1257008"/>
            <a:ext cx="1592040" cy="9555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2628898" y="2620738"/>
            <a:ext cx="5331279" cy="81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iangle isocèle 3"/>
          <p:cNvSpPr/>
          <p:nvPr/>
        </p:nvSpPr>
        <p:spPr>
          <a:xfrm>
            <a:off x="5172073" y="2620738"/>
            <a:ext cx="244928" cy="31840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ZoneTexte 4"/>
          <p:cNvSpPr txBox="1"/>
          <p:nvPr/>
        </p:nvSpPr>
        <p:spPr>
          <a:xfrm>
            <a:off x="81644" y="3221251"/>
            <a:ext cx="885851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/>
              <a:t>Coûts </a:t>
            </a:r>
            <a:r>
              <a:rPr lang="fr-FR" sz="1350" dirty="0"/>
              <a:t>calculés sur les heures d’utilisation par machine : attractivité (outils performants), fidélisation (devis, tarifs dégressifs)</a:t>
            </a:r>
          </a:p>
          <a:p>
            <a:r>
              <a:rPr lang="fr-FR" sz="1350" dirty="0"/>
              <a:t>Calcul au plus juste : tarifs raisonnables pour ne pas décourager les utilisateurs, pas de report possible des crédits</a:t>
            </a:r>
          </a:p>
          <a:p>
            <a:r>
              <a:rPr lang="fr-FR" sz="1350" dirty="0"/>
              <a:t>Ligne CNRS : report possible (gestion STIM)</a:t>
            </a:r>
          </a:p>
          <a:p>
            <a:r>
              <a:rPr lang="fr-FR" sz="1350" dirty="0"/>
              <a:t>Pas de report - arrêt des achats au 1</a:t>
            </a:r>
            <a:r>
              <a:rPr lang="fr-FR" sz="1350" baseline="30000" dirty="0"/>
              <a:t>er</a:t>
            </a:r>
            <a:r>
              <a:rPr lang="fr-FR" sz="1350" dirty="0"/>
              <a:t> novembre : impossibilité de facturer à l’année (6-8 mois/n, 4-6 mois/n+1)</a:t>
            </a:r>
          </a:p>
          <a:p>
            <a:r>
              <a:rPr lang="fr-FR" sz="1350" dirty="0"/>
              <a:t>Investissements moyens, réparations : étalement impossible sur plusieurs années (emprunt aux équipes)</a:t>
            </a:r>
          </a:p>
          <a:p>
            <a:r>
              <a:rPr lang="fr-FR" sz="1350" dirty="0"/>
              <a:t>Répartition fonctionnement / investissement difficile à prévoir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71549" y="4733822"/>
            <a:ext cx="7447680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 i="1" dirty="0">
                <a:solidFill>
                  <a:srgbClr val="0070C0"/>
                </a:solidFill>
              </a:rPr>
              <a:t>D’autres modèles : </a:t>
            </a:r>
          </a:p>
          <a:p>
            <a:r>
              <a:rPr lang="fr-FR" sz="1350" dirty="0"/>
              <a:t>Souscription annuelle des laboratoires (diminution des couts individuels – meilleure visibilité du budget</a:t>
            </a:r>
          </a:p>
          <a:p>
            <a:r>
              <a:rPr lang="fr-FR" sz="1350" dirty="0"/>
              <a:t>Payements anticipés (décompte des heures d’utilisation – </a:t>
            </a:r>
            <a:r>
              <a:rPr lang="fr-FR" sz="1350" i="1" dirty="0" err="1"/>
              <a:t>plateform</a:t>
            </a:r>
            <a:r>
              <a:rPr lang="fr-FR" sz="1350" i="1" dirty="0"/>
              <a:t> manager</a:t>
            </a:r>
            <a:r>
              <a:rPr lang="fr-FR" sz="1350" dirty="0"/>
              <a:t>)</a:t>
            </a:r>
          </a:p>
          <a:p>
            <a:r>
              <a:rPr lang="fr-FR" sz="1350" dirty="0"/>
              <a:t>Payements directs ou mensualisés (gestion lourde)</a:t>
            </a:r>
          </a:p>
          <a:p>
            <a:r>
              <a:rPr lang="fr-FR" sz="1350" dirty="0"/>
              <a:t>Gestion par des sociétés privées - fondations (5-10%) : reports possibles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79" y="193203"/>
            <a:ext cx="1273576" cy="653769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473777" y="2351903"/>
            <a:ext cx="190391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 dirty="0"/>
              <a:t>Frais de fonctionnement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86596" y="2334989"/>
            <a:ext cx="98597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50" dirty="0"/>
              <a:t>Facturation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102424" y="222039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0€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327" y="1504516"/>
            <a:ext cx="13931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50" dirty="0"/>
              <a:t>tarif chargé x nombre d’heure </a:t>
            </a:r>
          </a:p>
        </p:txBody>
      </p:sp>
      <p:sp>
        <p:nvSpPr>
          <p:cNvPr id="14" name="Ellipse 13"/>
          <p:cNvSpPr/>
          <p:nvPr/>
        </p:nvSpPr>
        <p:spPr>
          <a:xfrm>
            <a:off x="2381672" y="1240826"/>
            <a:ext cx="2121442" cy="9555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5" name="Rectangle 14"/>
          <p:cNvSpPr/>
          <p:nvPr/>
        </p:nvSpPr>
        <p:spPr>
          <a:xfrm>
            <a:off x="2381672" y="1488334"/>
            <a:ext cx="212144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50" dirty="0"/>
              <a:t>Revenu prévisionnel </a:t>
            </a:r>
            <a:r>
              <a:rPr lang="fr-FR" sz="1350"/>
              <a:t>/ coûts </a:t>
            </a:r>
            <a:r>
              <a:rPr lang="fr-FR" sz="1350" dirty="0"/>
              <a:t>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4072462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79" y="193203"/>
            <a:ext cx="1273576" cy="653769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750024" y="3192342"/>
            <a:ext cx="35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Merci</a:t>
            </a:r>
            <a:endParaRPr lang="fr-FR" b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53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95" y="186009"/>
            <a:ext cx="1698101" cy="87169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67134" y="2381533"/>
            <a:ext cx="66805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 Au niveau de </a:t>
            </a:r>
            <a:r>
              <a:rPr lang="fr-FR" u="sng" smtClean="0"/>
              <a:t>l’appareillage</a:t>
            </a:r>
            <a:r>
              <a:rPr lang="fr-FR" smtClean="0"/>
              <a:t>, peu de nouveautés cette année:</a:t>
            </a:r>
          </a:p>
          <a:p>
            <a:endParaRPr lang="fr-F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mtClean="0"/>
              <a:t>Travail en direction d’un logiciel de gestion plus adapté:</a:t>
            </a:r>
          </a:p>
          <a:p>
            <a:r>
              <a:rPr lang="fr-FR"/>
              <a:t>	</a:t>
            </a:r>
            <a:r>
              <a:rPr lang="fr-FR" b="1" smtClean="0"/>
              <a:t>Plateforme Manager </a:t>
            </a:r>
            <a:r>
              <a:rPr lang="fr-FR" smtClean="0"/>
              <a:t>par Sylvain Prigent de Biogenouest</a:t>
            </a:r>
          </a:p>
          <a:p>
            <a:endParaRPr lang="fr-FR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smtClean="0"/>
              <a:t>Caméra Nikon DSFi3 </a:t>
            </a:r>
            <a:r>
              <a:rPr lang="fr-FR" smtClean="0"/>
              <a:t>pour le Zeiss Axoplan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mtClean="0"/>
          </a:p>
          <a:p>
            <a:r>
              <a:rPr lang="fr-FR" smtClean="0"/>
              <a:t>Au niveau de </a:t>
            </a:r>
            <a:r>
              <a:rPr lang="fr-FR" u="sng" smtClean="0"/>
              <a:t>l’organisation</a:t>
            </a:r>
            <a:r>
              <a:rPr lang="fr-FR" smtClean="0"/>
              <a:t> une seule modification:</a:t>
            </a:r>
          </a:p>
          <a:p>
            <a:endParaRPr lang="fr-FR"/>
          </a:p>
          <a:p>
            <a:r>
              <a:rPr lang="fr-FR" smtClean="0"/>
              <a:t>Dans le Comité Technique d’ImageUP </a:t>
            </a:r>
            <a:r>
              <a:rPr lang="fr-FR" b="1" smtClean="0"/>
              <a:t>Alice Barbarin </a:t>
            </a:r>
            <a:r>
              <a:rPr lang="fr-FR" smtClean="0"/>
              <a:t>remplace Florence Jacomet.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69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07325" y="1194178"/>
            <a:ext cx="8209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Préparation du CPER/FEDER 2015-2020:</a:t>
            </a:r>
          </a:p>
          <a:p>
            <a:endParaRPr lang="fr-FR"/>
          </a:p>
          <a:p>
            <a:r>
              <a:rPr lang="fr-FR" smtClean="0"/>
              <a:t>Co-Responsable de l’axe 4 « développement des plateformes » d’HABISAN qui comporte des projets importants sinon essentiels pour ImageUP:</a:t>
            </a:r>
          </a:p>
          <a:p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Microscope Electronique 3D (C Cognard &amp; E Béré) 780 000 €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Echographe du petit animal (N Delpech &amp; J Bescond) 290 000 €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Microscope multiphoton intravital (A Cantereau) 780 000 €</a:t>
            </a:r>
          </a:p>
          <a:p>
            <a:endParaRPr lang="fr-FR"/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54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07325" y="1194178"/>
            <a:ext cx="820912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Préparation du CPER/FEDER 2015-2020:</a:t>
            </a:r>
          </a:p>
          <a:p>
            <a:endParaRPr lang="fr-FR"/>
          </a:p>
          <a:p>
            <a:r>
              <a:rPr lang="fr-FR" smtClean="0"/>
              <a:t>Co-Responsable de l’axe 4 « développement des plateformes » d’HABISAN qui comporte des projets importants sinon essentiels pour ImageUP:</a:t>
            </a:r>
          </a:p>
          <a:p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Microscope Electronique 3D (C Cognard &amp; E Béré) 780 000 €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Echographe (N Delpech &amp; J Bescond) 290 000 €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Microscope multiphoton IV (A Cantereau) 780 000 €</a:t>
            </a:r>
          </a:p>
          <a:p>
            <a:endParaRPr lang="fr-FR"/>
          </a:p>
          <a:p>
            <a:r>
              <a:rPr lang="fr-FR" smtClean="0"/>
              <a:t>A ce jour: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Microscope Electronique 3D (C Cognard &amp; E Béré) 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Echographe du petit animal (N Delpech &amp; J Bescond)		1</a:t>
            </a:r>
            <a:r>
              <a:rPr lang="fr-FR" baseline="30000" smtClean="0"/>
              <a:t>ère</a:t>
            </a:r>
            <a:r>
              <a:rPr lang="fr-FR" smtClean="0"/>
              <a:t> tranche</a:t>
            </a:r>
          </a:p>
          <a:p>
            <a:pPr marL="285750" indent="-285750">
              <a:buFontTx/>
              <a:buChar char="-"/>
            </a:pPr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Microscope multiphoton (A Gaillard &amp; A Cantereau) 580 000 € 	2</a:t>
            </a:r>
            <a:r>
              <a:rPr lang="fr-FR" baseline="30000" smtClean="0"/>
              <a:t>nde</a:t>
            </a:r>
            <a:r>
              <a:rPr lang="fr-FR" smtClean="0"/>
              <a:t> tranche</a:t>
            </a:r>
          </a:p>
          <a:p>
            <a:pPr marL="285750" indent="-285750">
              <a:buFontTx/>
              <a:buChar char="-"/>
            </a:pPr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Microscope confocal monophoton (A Cantereau) 250 000 €	3</a:t>
            </a:r>
            <a:r>
              <a:rPr lang="fr-FR" baseline="30000" smtClean="0"/>
              <a:t>ème</a:t>
            </a:r>
            <a:r>
              <a:rPr lang="fr-FR" smtClean="0"/>
              <a:t> tranche?</a:t>
            </a:r>
            <a:endParaRPr lang="fr-FR"/>
          </a:p>
          <a:p>
            <a:endParaRPr lang="fr-FR"/>
          </a:p>
        </p:txBody>
      </p:sp>
      <p:sp>
        <p:nvSpPr>
          <p:cNvPr id="2" name="Parenthèse fermante 1"/>
          <p:cNvSpPr/>
          <p:nvPr/>
        </p:nvSpPr>
        <p:spPr>
          <a:xfrm>
            <a:off x="6588459" y="4101035"/>
            <a:ext cx="95535" cy="429904"/>
          </a:xfrm>
          <a:prstGeom prst="righ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7112761" y="2580181"/>
            <a:ext cx="161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-&gt; ImageUP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07042" y="2843321"/>
            <a:ext cx="151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6">
                    <a:lumMod val="75000"/>
                  </a:schemeClr>
                </a:solidFill>
              </a:rPr>
              <a:t>-&gt; Prebios</a:t>
            </a:r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5195" y="3126958"/>
            <a:ext cx="151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6">
                    <a:lumMod val="75000"/>
                  </a:schemeClr>
                </a:solidFill>
              </a:rPr>
              <a:t>-&gt; Prebios</a:t>
            </a:r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16006" y="2849448"/>
            <a:ext cx="211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-&gt;</a:t>
            </a:r>
            <a:r>
              <a:rPr lang="fr-FR" smtClean="0"/>
              <a:t> </a:t>
            </a:r>
            <a:r>
              <a:rPr lang="fr-FR" smtClean="0">
                <a:solidFill>
                  <a:srgbClr val="FF0000"/>
                </a:solidFill>
              </a:rPr>
              <a:t>Gest.</a:t>
            </a:r>
            <a:r>
              <a:rPr lang="fr-FR" smtClean="0"/>
              <a:t> </a:t>
            </a:r>
            <a:r>
              <a:rPr lang="fr-FR" smtClean="0">
                <a:solidFill>
                  <a:srgbClr val="FF0000"/>
                </a:solidFill>
              </a:rPr>
              <a:t>ImageUP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112761" y="3138677"/>
            <a:ext cx="211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-&gt;</a:t>
            </a:r>
            <a:r>
              <a:rPr lang="fr-FR" smtClean="0"/>
              <a:t> </a:t>
            </a:r>
            <a:r>
              <a:rPr lang="fr-FR" smtClean="0">
                <a:solidFill>
                  <a:srgbClr val="FF0000"/>
                </a:solidFill>
              </a:rPr>
              <a:t>Gest.</a:t>
            </a:r>
            <a:r>
              <a:rPr lang="fr-FR" smtClean="0"/>
              <a:t> </a:t>
            </a:r>
            <a:r>
              <a:rPr lang="fr-FR" smtClean="0">
                <a:solidFill>
                  <a:srgbClr val="FF0000"/>
                </a:solidFill>
              </a:rPr>
              <a:t>ImageUP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50262" y="5530217"/>
            <a:ext cx="161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-&gt; ImageUP</a:t>
            </a:r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7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67435" y="2251879"/>
            <a:ext cx="820912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Préparation du CPER/FEDER 2015-2020:</a:t>
            </a:r>
          </a:p>
          <a:p>
            <a:endParaRPr lang="fr-FR"/>
          </a:p>
          <a:p>
            <a:endParaRPr lang="fr-FR"/>
          </a:p>
          <a:p>
            <a:r>
              <a:rPr lang="fr-FR" smtClean="0"/>
              <a:t>A ce jour: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Microscope Electronique 3D (C Cognard &amp; E Béré) </a:t>
            </a:r>
          </a:p>
          <a:p>
            <a:pPr marL="285750" indent="-285750">
              <a:buFontTx/>
              <a:buChar char="-"/>
            </a:pPr>
            <a:r>
              <a:rPr lang="fr-FR" smtClean="0"/>
              <a:t>Echographe du petit animal (N Delpech &amp; J Bescond)		1</a:t>
            </a:r>
            <a:r>
              <a:rPr lang="fr-FR" baseline="30000" smtClean="0"/>
              <a:t>ère</a:t>
            </a:r>
            <a:r>
              <a:rPr lang="fr-FR" smtClean="0"/>
              <a:t> tranche</a:t>
            </a:r>
          </a:p>
          <a:p>
            <a:pPr marL="285750" indent="-285750">
              <a:buFontTx/>
              <a:buChar char="-"/>
            </a:pPr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Microscope multiphoton (A Gaillard &amp; A Cantereau) 580 000 € 	2</a:t>
            </a:r>
            <a:r>
              <a:rPr lang="fr-FR" baseline="30000" smtClean="0"/>
              <a:t>nde</a:t>
            </a:r>
            <a:r>
              <a:rPr lang="fr-FR" smtClean="0"/>
              <a:t> tranche</a:t>
            </a:r>
          </a:p>
          <a:p>
            <a:pPr marL="285750" indent="-285750">
              <a:buFontTx/>
              <a:buChar char="-"/>
            </a:pPr>
            <a:endParaRPr lang="fr-FR"/>
          </a:p>
          <a:p>
            <a:pPr marL="285750" indent="-285750">
              <a:buFontTx/>
              <a:buChar char="-"/>
            </a:pPr>
            <a:r>
              <a:rPr lang="fr-FR" smtClean="0"/>
              <a:t>Microscope confocal mophoton (A Cantereau) 250 000 €	3</a:t>
            </a:r>
            <a:r>
              <a:rPr lang="fr-FR" baseline="30000" smtClean="0"/>
              <a:t>ème</a:t>
            </a:r>
            <a:r>
              <a:rPr lang="fr-FR" smtClean="0"/>
              <a:t> tranche?</a:t>
            </a:r>
            <a:endParaRPr lang="fr-FR"/>
          </a:p>
          <a:p>
            <a:endParaRPr lang="fr-FR"/>
          </a:p>
        </p:txBody>
      </p:sp>
      <p:sp>
        <p:nvSpPr>
          <p:cNvPr id="2" name="Parenthèse fermante 1"/>
          <p:cNvSpPr/>
          <p:nvPr/>
        </p:nvSpPr>
        <p:spPr>
          <a:xfrm>
            <a:off x="6588459" y="4101035"/>
            <a:ext cx="95535" cy="429904"/>
          </a:xfrm>
          <a:prstGeom prst="righ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848669" y="351430"/>
            <a:ext cx="2381534" cy="1371600"/>
          </a:xfrm>
          <a:prstGeom prst="wedgeRectCallout">
            <a:avLst>
              <a:gd name="adj1" fmla="val 36187"/>
              <a:gd name="adj2" fmla="val 18936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/>
              <a:t>Attente de l’accord FEDER</a:t>
            </a:r>
            <a:endParaRPr lang="fr-FR"/>
          </a:p>
        </p:txBody>
      </p:sp>
      <p:sp>
        <p:nvSpPr>
          <p:cNvPr id="13" name="Parenthèse fermante 12"/>
          <p:cNvSpPr/>
          <p:nvPr/>
        </p:nvSpPr>
        <p:spPr>
          <a:xfrm>
            <a:off x="5819635" y="3429000"/>
            <a:ext cx="95535" cy="429904"/>
          </a:xfrm>
          <a:prstGeom prst="righ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469038" y="1298243"/>
            <a:ext cx="2142699" cy="1378424"/>
          </a:xfrm>
          <a:prstGeom prst="wedgeRectCallout">
            <a:avLst>
              <a:gd name="adj1" fmla="val -39643"/>
              <a:gd name="adj2" fmla="val 1625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/>
              <a:t>En cours de préparation</a:t>
            </a: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645928" y="5391200"/>
            <a:ext cx="2142699" cy="1378424"/>
          </a:xfrm>
          <a:prstGeom prst="wedgeRectCallout">
            <a:avLst>
              <a:gd name="adj1" fmla="val 56536"/>
              <a:gd name="adj2" fmla="val -8156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/>
              <a:t>Hypothétique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645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683869"/>
              </p:ext>
            </p:extLst>
          </p:nvPr>
        </p:nvGraphicFramePr>
        <p:xfrm>
          <a:off x="484495" y="2318224"/>
          <a:ext cx="817500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9111"/>
                <a:gridCol w="2558955"/>
                <a:gridCol w="232694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Recettes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Dépenses</a:t>
                      </a:r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Subvention Université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mtClean="0"/>
                        <a:t>6500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Recettes</a:t>
                      </a:r>
                      <a:r>
                        <a:rPr lang="fr-FR" baseline="0" smtClean="0"/>
                        <a:t> d’exploitation UP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mtClean="0"/>
                        <a:t>24900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Recettes d’exploitation </a:t>
                      </a:r>
                      <a:r>
                        <a:rPr lang="fr-FR" baseline="0" smtClean="0"/>
                        <a:t>CNRS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mtClean="0"/>
                        <a:t>1200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Report CNRS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mtClean="0"/>
                        <a:t>10000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Fonctionnement total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mtClean="0"/>
                        <a:t>34800</a:t>
                      </a:r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smtClean="0"/>
                        <a:t>Totaux</a:t>
                      </a:r>
                      <a:endParaRPr lang="fr-F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smtClean="0"/>
                        <a:t>42600</a:t>
                      </a:r>
                      <a:endParaRPr lang="fr-F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b="1" smtClean="0"/>
                        <a:t>34800</a:t>
                      </a:r>
                      <a:endParaRPr lang="fr-FR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Reste disponible</a:t>
                      </a:r>
                      <a:r>
                        <a:rPr lang="fr-FR" baseline="0" smtClean="0"/>
                        <a:t> CNRS        </a:t>
                      </a:r>
                      <a:r>
                        <a:rPr lang="fr-FR" b="1" baseline="0" smtClean="0"/>
                        <a:t>7800</a:t>
                      </a:r>
                      <a:endParaRPr lang="fr-FR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31710" y="1433015"/>
            <a:ext cx="668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smtClean="0"/>
              <a:t>Bilan financier du dernier exercice</a:t>
            </a:r>
            <a:endParaRPr lang="fr-FR" b="1"/>
          </a:p>
        </p:txBody>
      </p:sp>
    </p:spTree>
    <p:extLst>
      <p:ext uri="{BB962C8B-B14F-4D97-AF65-F5344CB8AC3E}">
        <p14:creationId xmlns:p14="http://schemas.microsoft.com/office/powerpoint/2010/main" val="297488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pic>
        <p:nvPicPr>
          <p:cNvPr id="5" name="Image 4" descr="Recettes2011201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18535" y="1273440"/>
            <a:ext cx="7106929" cy="52668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451678" y="3429001"/>
            <a:ext cx="259307" cy="2084696"/>
          </a:xfrm>
          <a:prstGeom prst="rect">
            <a:avLst/>
          </a:prstGeom>
          <a:solidFill>
            <a:srgbClr val="F9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057099" y="641445"/>
            <a:ext cx="372583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Recettes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83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4" y="165538"/>
            <a:ext cx="1698101" cy="871692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167" y="1037230"/>
            <a:ext cx="5523932" cy="472603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814550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18%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65595" y="2094931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16%</a:t>
            </a:r>
            <a:endParaRPr lang="fr-FR" sz="2800" b="1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4158017"/>
            <a:ext cx="88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smtClean="0">
                <a:solidFill>
                  <a:schemeClr val="bg1"/>
                </a:solidFill>
              </a:rPr>
              <a:t>66%</a:t>
            </a:r>
            <a:endParaRPr lang="fr-FR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4801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950</Words>
  <Application>Microsoft Office PowerPoint</Application>
  <PresentationFormat>Affichage à l'écran (4:3)</PresentationFormat>
  <Paragraphs>367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Christian Cognard</dc:creator>
  <cp:lastModifiedBy>Christian Cognard</cp:lastModifiedBy>
  <cp:revision>46</cp:revision>
  <dcterms:created xsi:type="dcterms:W3CDTF">2016-10-13T09:24:59Z</dcterms:created>
  <dcterms:modified xsi:type="dcterms:W3CDTF">2016-10-21T08:45:12Z</dcterms:modified>
</cp:coreProperties>
</file>